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82" r:id="rId3"/>
    <p:sldId id="283" r:id="rId4"/>
    <p:sldId id="287" r:id="rId5"/>
    <p:sldId id="261" r:id="rId6"/>
    <p:sldId id="273" r:id="rId7"/>
    <p:sldId id="274" r:id="rId8"/>
    <p:sldId id="284" r:id="rId9"/>
    <p:sldId id="272" r:id="rId10"/>
    <p:sldId id="276" r:id="rId11"/>
    <p:sldId id="277" r:id="rId12"/>
    <p:sldId id="281" r:id="rId13"/>
    <p:sldId id="258" r:id="rId14"/>
    <p:sldId id="300" r:id="rId15"/>
    <p:sldId id="259" r:id="rId16"/>
    <p:sldId id="260" r:id="rId17"/>
    <p:sldId id="302" r:id="rId18"/>
    <p:sldId id="303" r:id="rId19"/>
    <p:sldId id="292" r:id="rId20"/>
    <p:sldId id="293" r:id="rId21"/>
    <p:sldId id="294" r:id="rId22"/>
    <p:sldId id="263" r:id="rId23"/>
    <p:sldId id="295" r:id="rId24"/>
    <p:sldId id="296" r:id="rId25"/>
    <p:sldId id="286" r:id="rId26"/>
    <p:sldId id="264" r:id="rId27"/>
    <p:sldId id="262" r:id="rId28"/>
    <p:sldId id="299" r:id="rId29"/>
    <p:sldId id="298" r:id="rId30"/>
    <p:sldId id="297"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908" userDrawn="1">
          <p15:clr>
            <a:srgbClr val="A4A3A4"/>
          </p15:clr>
        </p15:guide>
        <p15:guide id="3"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D85CC"/>
    <a:srgbClr val="F4B183"/>
    <a:srgbClr val="4472C4"/>
    <a:srgbClr val="333F50"/>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1942" autoAdjust="0"/>
    <p:restoredTop sz="94660"/>
  </p:normalViewPr>
  <p:slideViewPr>
    <p:cSldViewPr snapToGrid="0">
      <p:cViewPr varScale="1">
        <p:scale>
          <a:sx n="54" d="100"/>
          <a:sy n="54" d="100"/>
        </p:scale>
        <p:origin x="78" y="1398"/>
      </p:cViewPr>
      <p:guideLst>
        <p:guide pos="3908"/>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FB2BEA-DE0E-4EEF-A66E-682316E6F463}"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zh-CN" altLang="en-US"/>
        </a:p>
      </dgm:t>
    </dgm:pt>
    <dgm:pt modelId="{66F0CF10-E26B-4924-BC0B-0632836A7A4F}">
      <dgm:prSet phldrT="[文本]" custT="1"/>
      <dgm:spPr/>
      <dgm:t>
        <a:bodyPr/>
        <a:lstStyle/>
        <a:p>
          <a:r>
            <a:rPr lang="zh-CN" altLang="en-US" sz="2000" b="1" dirty="0"/>
            <a:t>通过层次聚类快速构建</a:t>
          </a:r>
          <a:endParaRPr lang="en-US" altLang="zh-CN" sz="2000" b="1" dirty="0"/>
        </a:p>
        <a:p>
          <a:r>
            <a:rPr lang="en-US" altLang="en-US" sz="2000" b="1" dirty="0"/>
            <a:t>Fe-Cr-Ni</a:t>
          </a:r>
          <a:r>
            <a:rPr lang="zh-CN" altLang="en-US" sz="2000" b="1" dirty="0"/>
            <a:t>成分相图</a:t>
          </a:r>
        </a:p>
      </dgm:t>
    </dgm:pt>
    <dgm:pt modelId="{3B4D4A87-774F-4CD0-BA2C-89A55682E024}" type="parTrans" cxnId="{C6CA7FA8-C517-4FF4-A8D3-281033FFDE6D}">
      <dgm:prSet/>
      <dgm:spPr/>
      <dgm:t>
        <a:bodyPr/>
        <a:lstStyle/>
        <a:p>
          <a:endParaRPr lang="zh-CN" altLang="en-US"/>
        </a:p>
      </dgm:t>
    </dgm:pt>
    <dgm:pt modelId="{FA8FB76B-7060-4F95-9C90-287CB51F349F}" type="sibTrans" cxnId="{C6CA7FA8-C517-4FF4-A8D3-281033FFDE6D}">
      <dgm:prSet/>
      <dgm:spPr/>
      <dgm:t>
        <a:bodyPr/>
        <a:lstStyle/>
        <a:p>
          <a:endParaRPr lang="zh-CN" altLang="en-US"/>
        </a:p>
      </dgm:t>
    </dgm:pt>
    <dgm:pt modelId="{1898C015-C1CA-4C4C-BBD3-A03019030B83}">
      <dgm:prSet phldrT="[文本]"/>
      <dgm:spPr/>
      <dgm:t>
        <a:bodyPr/>
        <a:lstStyle/>
        <a:p>
          <a:r>
            <a:rPr lang="en-US" altLang="en-US" b="1" dirty="0"/>
            <a:t>2018/08-2018/09</a:t>
          </a:r>
          <a:endParaRPr lang="zh-CN" altLang="en-US" b="1" dirty="0"/>
        </a:p>
      </dgm:t>
    </dgm:pt>
    <dgm:pt modelId="{38452683-5D0A-4D50-A788-2F378CD1089B}" type="parTrans" cxnId="{97786BE8-7484-4E77-BAD0-86356D1E6C89}">
      <dgm:prSet/>
      <dgm:spPr/>
      <dgm:t>
        <a:bodyPr/>
        <a:lstStyle/>
        <a:p>
          <a:endParaRPr lang="zh-CN" altLang="en-US"/>
        </a:p>
      </dgm:t>
    </dgm:pt>
    <dgm:pt modelId="{E42D75B6-3963-4120-9092-90DD6C04B23A}" type="sibTrans" cxnId="{97786BE8-7484-4E77-BAD0-86356D1E6C89}">
      <dgm:prSet/>
      <dgm:spPr/>
      <dgm:t>
        <a:bodyPr/>
        <a:lstStyle/>
        <a:p>
          <a:endParaRPr lang="zh-CN" altLang="en-US"/>
        </a:p>
      </dgm:t>
    </dgm:pt>
    <dgm:pt modelId="{328B7609-AA61-4AB6-97DB-C28965D5D41F}">
      <dgm:prSet phldrT="[文本]"/>
      <dgm:spPr/>
      <dgm:t>
        <a:bodyPr/>
        <a:lstStyle/>
        <a:p>
          <a:r>
            <a:rPr lang="en-US" altLang="en-US" b="1" dirty="0"/>
            <a:t>2018/09-2018/10</a:t>
          </a:r>
          <a:endParaRPr lang="zh-CN" altLang="en-US" b="1" dirty="0"/>
        </a:p>
      </dgm:t>
    </dgm:pt>
    <dgm:pt modelId="{5359C7FD-37AF-4302-9E7F-BBC80C50A9D8}" type="parTrans" cxnId="{57927689-ABEE-49CB-9A71-9D101889B8CA}">
      <dgm:prSet/>
      <dgm:spPr/>
      <dgm:t>
        <a:bodyPr/>
        <a:lstStyle/>
        <a:p>
          <a:endParaRPr lang="zh-CN" altLang="en-US"/>
        </a:p>
      </dgm:t>
    </dgm:pt>
    <dgm:pt modelId="{D560E958-BB9F-4C48-8753-6E369FFD6FC8}" type="sibTrans" cxnId="{57927689-ABEE-49CB-9A71-9D101889B8CA}">
      <dgm:prSet/>
      <dgm:spPr/>
      <dgm:t>
        <a:bodyPr/>
        <a:lstStyle/>
        <a:p>
          <a:endParaRPr lang="zh-CN" altLang="en-US"/>
        </a:p>
      </dgm:t>
    </dgm:pt>
    <dgm:pt modelId="{32CB1C2F-A7E3-4ACB-A1AF-D52612545C43}">
      <dgm:prSet phldrT="[文本]" custT="1"/>
      <dgm:spPr/>
      <dgm: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利用多种神经网络预测</a:t>
          </a:r>
          <a:endParaRPr lang="en-US" altLang="zh-CN" sz="2000" b="1" kern="1200" dirty="0">
            <a:solidFill>
              <a:prstClr val="white"/>
            </a:solidFill>
            <a:latin typeface="等线" panose="020F0502020204030204"/>
            <a:ea typeface="等线" panose="02010600030101010101" pitchFamily="2" charset="-122"/>
            <a:cs typeface="+mn-cs"/>
          </a:endParaRPr>
        </a:p>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碳钢的大气腐蚀</a:t>
          </a:r>
        </a:p>
      </dgm:t>
    </dgm:pt>
    <dgm:pt modelId="{7F77A726-1711-45FE-A863-D14EA1C81F98}" type="parTrans" cxnId="{1579241F-A92E-4E86-B23F-584FE8BADDC3}">
      <dgm:prSet/>
      <dgm:spPr/>
      <dgm:t>
        <a:bodyPr/>
        <a:lstStyle/>
        <a:p>
          <a:endParaRPr lang="zh-CN" altLang="en-US"/>
        </a:p>
      </dgm:t>
    </dgm:pt>
    <dgm:pt modelId="{07A065FB-097B-44F1-9A3A-C65656D84630}" type="sibTrans" cxnId="{1579241F-A92E-4E86-B23F-584FE8BADDC3}">
      <dgm:prSet/>
      <dgm:spPr/>
      <dgm:t>
        <a:bodyPr/>
        <a:lstStyle/>
        <a:p>
          <a:endParaRPr lang="zh-CN" altLang="en-US"/>
        </a:p>
      </dgm:t>
    </dgm:pt>
    <dgm:pt modelId="{ACF5B095-7360-4589-B8CC-A17BB3778907}">
      <dgm:prSet phldrT="[文本]"/>
      <dgm:spPr/>
      <dgm:t>
        <a:bodyPr/>
        <a:lstStyle/>
        <a:p>
          <a:r>
            <a:rPr lang="en-US" altLang="en-US" b="1" dirty="0"/>
            <a:t>2018/08-2018/09</a:t>
          </a:r>
          <a:endParaRPr lang="zh-CN" altLang="en-US" b="1" dirty="0"/>
        </a:p>
      </dgm:t>
    </dgm:pt>
    <dgm:pt modelId="{F0656591-2B37-4B57-8928-98B7186BC895}" type="parTrans" cxnId="{B2CEE131-2A0E-45E5-9F05-09A925CF7220}">
      <dgm:prSet/>
      <dgm:spPr/>
      <dgm:t>
        <a:bodyPr/>
        <a:lstStyle/>
        <a:p>
          <a:endParaRPr lang="zh-CN" altLang="en-US"/>
        </a:p>
      </dgm:t>
    </dgm:pt>
    <dgm:pt modelId="{46A353A4-87C9-431C-B138-F94C2D5618CF}" type="sibTrans" cxnId="{B2CEE131-2A0E-45E5-9F05-09A925CF7220}">
      <dgm:prSet/>
      <dgm:spPr/>
      <dgm:t>
        <a:bodyPr/>
        <a:lstStyle/>
        <a:p>
          <a:endParaRPr lang="zh-CN" altLang="en-US"/>
        </a:p>
      </dgm:t>
    </dgm:pt>
    <dgm:pt modelId="{81A2F1E7-40E0-454B-9CD6-D9DD5C9BAE16}">
      <dgm:prSet phldrT="[文本]" custT="1"/>
      <dgm:spPr/>
      <dgm: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利用深度强化学习建立焊接接头成分、硬度与腐蚀性能之间的关系模型</a:t>
          </a:r>
        </a:p>
      </dgm:t>
    </dgm:pt>
    <dgm:pt modelId="{F2DB0FF9-03B1-4BFD-A18D-53DCD6FDCD2A}" type="parTrans" cxnId="{71C9ECB4-5430-4BD0-8C7F-A6E287DEB7D5}">
      <dgm:prSet/>
      <dgm:spPr/>
      <dgm:t>
        <a:bodyPr/>
        <a:lstStyle/>
        <a:p>
          <a:endParaRPr lang="zh-CN" altLang="en-US"/>
        </a:p>
      </dgm:t>
    </dgm:pt>
    <dgm:pt modelId="{C4F17DB1-1700-487A-90AF-16A1C599AC2E}" type="sibTrans" cxnId="{71C9ECB4-5430-4BD0-8C7F-A6E287DEB7D5}">
      <dgm:prSet/>
      <dgm:spPr/>
      <dgm:t>
        <a:bodyPr/>
        <a:lstStyle/>
        <a:p>
          <a:endParaRPr lang="zh-CN" altLang="en-US"/>
        </a:p>
      </dgm:t>
    </dgm:pt>
    <dgm:pt modelId="{965A7584-E7B5-4D3D-8D93-57AF2016222B}">
      <dgm:prSet phldrT="[文本]"/>
      <dgm:spPr/>
      <dgm:t>
        <a:bodyPr/>
        <a:lstStyle/>
        <a:p>
          <a:r>
            <a:rPr lang="en-US" altLang="en-US" b="1" dirty="0"/>
            <a:t>2018/08-2018/10</a:t>
          </a:r>
          <a:endParaRPr lang="zh-CN" altLang="en-US" b="1" dirty="0"/>
        </a:p>
      </dgm:t>
    </dgm:pt>
    <dgm:pt modelId="{09EBE4F2-1D9E-4ADE-A191-61B40F8E4ED7}" type="parTrans" cxnId="{9551BCBE-112F-4A0F-AC86-DE6BCD23214D}">
      <dgm:prSet/>
      <dgm:spPr/>
      <dgm:t>
        <a:bodyPr/>
        <a:lstStyle/>
        <a:p>
          <a:endParaRPr lang="zh-CN" altLang="en-US"/>
        </a:p>
      </dgm:t>
    </dgm:pt>
    <dgm:pt modelId="{62D88233-7DCD-4B5B-AE4A-9630777405DA}" type="sibTrans" cxnId="{9551BCBE-112F-4A0F-AC86-DE6BCD23214D}">
      <dgm:prSet/>
      <dgm:spPr/>
      <dgm:t>
        <a:bodyPr/>
        <a:lstStyle/>
        <a:p>
          <a:endParaRPr lang="zh-CN" altLang="en-US"/>
        </a:p>
      </dgm:t>
    </dgm:pt>
    <dgm:pt modelId="{1D7D8B8B-EEBF-4329-8D48-1DD4791695C4}">
      <dgm:prSet/>
      <dgm:spPr/>
      <dgm:t>
        <a:bodyPr/>
        <a:lstStyle/>
        <a:p>
          <a:r>
            <a:rPr lang="zh-CN" altLang="en-US" dirty="0"/>
            <a:t>去除</a:t>
          </a:r>
          <a:r>
            <a:rPr lang="en-US" altLang="en-US" dirty="0"/>
            <a:t>XRD</a:t>
          </a:r>
          <a:r>
            <a:rPr lang="zh-CN" altLang="en-US" dirty="0"/>
            <a:t>曲线噪声，提取</a:t>
          </a:r>
          <a:r>
            <a:rPr lang="en-US" altLang="en-US" dirty="0"/>
            <a:t>XRD</a:t>
          </a:r>
          <a:r>
            <a:rPr lang="zh-CN" altLang="en-US" dirty="0"/>
            <a:t>曲线有效特征峰的峰位和强度</a:t>
          </a:r>
        </a:p>
      </dgm:t>
    </dgm:pt>
    <dgm:pt modelId="{4267E55F-F702-41F0-B936-AF9C5511C914}" type="parTrans" cxnId="{084477ED-6248-422F-81E9-9B9E40D5A8F8}">
      <dgm:prSet/>
      <dgm:spPr/>
      <dgm:t>
        <a:bodyPr/>
        <a:lstStyle/>
        <a:p>
          <a:endParaRPr lang="zh-CN" altLang="en-US"/>
        </a:p>
      </dgm:t>
    </dgm:pt>
    <dgm:pt modelId="{0C7A5F68-4748-461F-93B1-F6CF7AF8C408}" type="sibTrans" cxnId="{084477ED-6248-422F-81E9-9B9E40D5A8F8}">
      <dgm:prSet/>
      <dgm:spPr/>
      <dgm:t>
        <a:bodyPr/>
        <a:lstStyle/>
        <a:p>
          <a:endParaRPr lang="zh-CN" altLang="en-US"/>
        </a:p>
      </dgm:t>
    </dgm:pt>
    <dgm:pt modelId="{77E7D460-553C-445A-998C-7E33D2E688C7}">
      <dgm:prSet/>
      <dgm:spPr/>
      <dgm:t>
        <a:bodyPr/>
        <a:lstStyle/>
        <a:p>
          <a:r>
            <a:rPr lang="zh-CN" altLang="en-US" dirty="0"/>
            <a:t>将</a:t>
          </a:r>
          <a:r>
            <a:rPr lang="en-US" altLang="en-US" dirty="0"/>
            <a:t>XRD</a:t>
          </a:r>
          <a:r>
            <a:rPr lang="zh-CN" altLang="en-US" dirty="0"/>
            <a:t>曲线转换成对应的特征向量，计算特征向量的相似度（余弦相似度）</a:t>
          </a:r>
        </a:p>
      </dgm:t>
    </dgm:pt>
    <dgm:pt modelId="{B7BFD514-2741-4FD1-A3F9-479FD247006B}" type="parTrans" cxnId="{E3DE134A-DABE-4101-8B1B-D27A68A98C28}">
      <dgm:prSet/>
      <dgm:spPr/>
      <dgm:t>
        <a:bodyPr/>
        <a:lstStyle/>
        <a:p>
          <a:endParaRPr lang="zh-CN" altLang="en-US"/>
        </a:p>
      </dgm:t>
    </dgm:pt>
    <dgm:pt modelId="{1AEC8C2A-088E-4E3C-9B28-0EA4B40874A1}" type="sibTrans" cxnId="{E3DE134A-DABE-4101-8B1B-D27A68A98C28}">
      <dgm:prSet/>
      <dgm:spPr/>
      <dgm:t>
        <a:bodyPr/>
        <a:lstStyle/>
        <a:p>
          <a:endParaRPr lang="zh-CN" altLang="en-US"/>
        </a:p>
      </dgm:t>
    </dgm:pt>
    <dgm:pt modelId="{B508B1AB-4A8B-4674-AE90-247E6644ACD7}">
      <dgm:prSet/>
      <dgm:spPr/>
      <dgm:t>
        <a:bodyPr/>
        <a:lstStyle/>
        <a:p>
          <a:r>
            <a:rPr lang="en-US" altLang="en-US" b="1" dirty="0"/>
            <a:t>2018/10-2019/02</a:t>
          </a:r>
          <a:endParaRPr lang="zh-CN" altLang="en-US" b="1" dirty="0"/>
        </a:p>
      </dgm:t>
    </dgm:pt>
    <dgm:pt modelId="{49845808-BBFC-4236-AB1D-5804C3DDD104}" type="parTrans" cxnId="{9AE608D9-E78D-4655-878D-C04AC8C0A410}">
      <dgm:prSet/>
      <dgm:spPr/>
      <dgm:t>
        <a:bodyPr/>
        <a:lstStyle/>
        <a:p>
          <a:endParaRPr lang="zh-CN" altLang="en-US"/>
        </a:p>
      </dgm:t>
    </dgm:pt>
    <dgm:pt modelId="{18B1F2CA-683C-48C4-ACE4-65F1D88F709E}" type="sibTrans" cxnId="{9AE608D9-E78D-4655-878D-C04AC8C0A410}">
      <dgm:prSet/>
      <dgm:spPr/>
      <dgm:t>
        <a:bodyPr/>
        <a:lstStyle/>
        <a:p>
          <a:endParaRPr lang="zh-CN" altLang="en-US"/>
        </a:p>
      </dgm:t>
    </dgm:pt>
    <dgm:pt modelId="{C4558A54-8A34-4B6A-B396-0BB9D9621B3C}">
      <dgm:prSet/>
      <dgm:spPr/>
      <dgm:t>
        <a:bodyPr/>
        <a:lstStyle/>
        <a:p>
          <a:r>
            <a:rPr lang="zh-CN" altLang="en-US" dirty="0"/>
            <a:t>用层次聚类根据相似性将</a:t>
          </a:r>
          <a:r>
            <a:rPr lang="en-US" altLang="en-US" dirty="0"/>
            <a:t>XRD</a:t>
          </a:r>
          <a:r>
            <a:rPr lang="zh-CN" altLang="en-US" dirty="0"/>
            <a:t>曲线分为</a:t>
          </a:r>
          <a:r>
            <a:rPr lang="en-US" altLang="en-US" dirty="0"/>
            <a:t>11</a:t>
          </a:r>
          <a:r>
            <a:rPr lang="zh-CN" altLang="en-US" dirty="0"/>
            <a:t>类，与标准相图上的</a:t>
          </a:r>
          <a:r>
            <a:rPr lang="en-US" altLang="en-US" dirty="0"/>
            <a:t>11</a:t>
          </a:r>
          <a:r>
            <a:rPr lang="zh-CN" altLang="en-US" dirty="0"/>
            <a:t>中相对应</a:t>
          </a:r>
        </a:p>
      </dgm:t>
    </dgm:pt>
    <dgm:pt modelId="{AFF8E1E2-6904-444F-99E6-8815F015165C}" type="parTrans" cxnId="{41A16A18-D66D-4922-8271-3F05A6518B6A}">
      <dgm:prSet/>
      <dgm:spPr/>
      <dgm:t>
        <a:bodyPr/>
        <a:lstStyle/>
        <a:p>
          <a:endParaRPr lang="zh-CN" altLang="en-US"/>
        </a:p>
      </dgm:t>
    </dgm:pt>
    <dgm:pt modelId="{5DEA6F8A-E59E-4AD7-B165-B89BA9A38C4D}" type="sibTrans" cxnId="{41A16A18-D66D-4922-8271-3F05A6518B6A}">
      <dgm:prSet/>
      <dgm:spPr/>
      <dgm:t>
        <a:bodyPr/>
        <a:lstStyle/>
        <a:p>
          <a:endParaRPr lang="zh-CN" altLang="en-US"/>
        </a:p>
      </dgm:t>
    </dgm:pt>
    <dgm:pt modelId="{3D15AC62-5CA5-4C9B-953E-C05803A6B092}">
      <dgm:prSet/>
      <dgm:spPr/>
      <dgm:t>
        <a:bodyPr/>
        <a:lstStyle/>
        <a:p>
          <a:r>
            <a:rPr lang="en-US" altLang="en-US" b="1" dirty="0"/>
            <a:t>2019/03-2019/08</a:t>
          </a:r>
          <a:endParaRPr lang="zh-CN" altLang="en-US" b="1" dirty="0"/>
        </a:p>
      </dgm:t>
    </dgm:pt>
    <dgm:pt modelId="{E41DF20D-8B81-4DED-B4B9-619FF7E91053}" type="parTrans" cxnId="{BAEC7638-FB77-4BE2-890D-FEC6BCF32D08}">
      <dgm:prSet/>
      <dgm:spPr/>
      <dgm:t>
        <a:bodyPr/>
        <a:lstStyle/>
        <a:p>
          <a:endParaRPr lang="zh-CN" altLang="en-US"/>
        </a:p>
      </dgm:t>
    </dgm:pt>
    <dgm:pt modelId="{52EE1872-2810-493F-8FC2-46F50BA78E01}" type="sibTrans" cxnId="{BAEC7638-FB77-4BE2-890D-FEC6BCF32D08}">
      <dgm:prSet/>
      <dgm:spPr/>
      <dgm:t>
        <a:bodyPr/>
        <a:lstStyle/>
        <a:p>
          <a:endParaRPr lang="zh-CN" altLang="en-US"/>
        </a:p>
      </dgm:t>
    </dgm:pt>
    <dgm:pt modelId="{3FD3D584-37CD-4165-B573-E561195892EE}">
      <dgm:prSet/>
      <dgm:spPr/>
      <dgm:t>
        <a:bodyPr/>
        <a:lstStyle/>
        <a:p>
          <a:r>
            <a:rPr lang="zh-CN" altLang="en-US" dirty="0"/>
            <a:t>结合聚类结果和成分信息构建相图</a:t>
          </a:r>
        </a:p>
      </dgm:t>
    </dgm:pt>
    <dgm:pt modelId="{BEFB0844-7F1B-44F5-9658-6E11FABD80F2}" type="parTrans" cxnId="{12C4A044-C947-4D31-AEC5-963633B8B618}">
      <dgm:prSet/>
      <dgm:spPr/>
      <dgm:t>
        <a:bodyPr/>
        <a:lstStyle/>
        <a:p>
          <a:endParaRPr lang="zh-CN" altLang="en-US"/>
        </a:p>
      </dgm:t>
    </dgm:pt>
    <dgm:pt modelId="{5B7D880D-17D4-4598-94A1-202AAAFAC6D7}" type="sibTrans" cxnId="{12C4A044-C947-4D31-AEC5-963633B8B618}">
      <dgm:prSet/>
      <dgm:spPr/>
      <dgm:t>
        <a:bodyPr/>
        <a:lstStyle/>
        <a:p>
          <a:endParaRPr lang="zh-CN" altLang="en-US"/>
        </a:p>
      </dgm:t>
    </dgm:pt>
    <dgm:pt modelId="{519F4349-F3B3-40C0-A9A6-AE49C96A314A}">
      <dgm:prSet/>
      <dgm:spPr/>
      <dgm:t>
        <a:bodyPr/>
        <a:lstStyle/>
        <a:p>
          <a:r>
            <a:rPr lang="en-US" altLang="en-US" b="1" dirty="0"/>
            <a:t>2019/09-2019/12</a:t>
          </a:r>
          <a:endParaRPr lang="zh-CN" altLang="en-US" b="1" dirty="0"/>
        </a:p>
      </dgm:t>
    </dgm:pt>
    <dgm:pt modelId="{2DE3B127-54C2-4D13-835B-5DD59DCD01FC}" type="parTrans" cxnId="{E844E248-13FB-404E-BB80-1252730052C5}">
      <dgm:prSet/>
      <dgm:spPr/>
      <dgm:t>
        <a:bodyPr/>
        <a:lstStyle/>
        <a:p>
          <a:endParaRPr lang="zh-CN" altLang="en-US"/>
        </a:p>
      </dgm:t>
    </dgm:pt>
    <dgm:pt modelId="{1B219282-D109-4CC0-A3C7-47857299151F}" type="sibTrans" cxnId="{E844E248-13FB-404E-BB80-1252730052C5}">
      <dgm:prSet/>
      <dgm:spPr/>
      <dgm:t>
        <a:bodyPr/>
        <a:lstStyle/>
        <a:p>
          <a:endParaRPr lang="zh-CN" altLang="en-US"/>
        </a:p>
      </dgm:t>
    </dgm:pt>
    <dgm:pt modelId="{268D2E6D-503D-41C8-8887-A6BC0C2DA916}">
      <dgm:prSet/>
      <dgm:spPr/>
      <dgm:t>
        <a:bodyPr/>
        <a:lstStyle/>
        <a:p>
          <a:r>
            <a:rPr lang="zh-CN" altLang="en-US" dirty="0"/>
            <a:t>针对可能存在的问题进行补充研究，撰写论文</a:t>
          </a:r>
        </a:p>
      </dgm:t>
    </dgm:pt>
    <dgm:pt modelId="{16DC34FC-BB9A-428F-BD73-6F8526C5B2A3}" type="parTrans" cxnId="{A0E376A7-C327-4823-8C86-DB0FDE75ADC4}">
      <dgm:prSet/>
      <dgm:spPr/>
      <dgm:t>
        <a:bodyPr/>
        <a:lstStyle/>
        <a:p>
          <a:endParaRPr lang="zh-CN" altLang="en-US"/>
        </a:p>
      </dgm:t>
    </dgm:pt>
    <dgm:pt modelId="{2389387C-9B1B-417A-A5DA-E174B5F1D331}" type="sibTrans" cxnId="{A0E376A7-C327-4823-8C86-DB0FDE75ADC4}">
      <dgm:prSet/>
      <dgm:spPr/>
      <dgm:t>
        <a:bodyPr/>
        <a:lstStyle/>
        <a:p>
          <a:endParaRPr lang="zh-CN" altLang="en-US"/>
        </a:p>
      </dgm:t>
    </dgm:pt>
    <dgm:pt modelId="{58AAE14D-C1DC-4168-9E62-A82E47BDBBF2}">
      <dgm:prSet/>
      <dgm:spPr/>
      <dgm:t>
        <a:bodyPr/>
        <a:lstStyle/>
        <a:p>
          <a:r>
            <a:rPr lang="zh-CN" altLang="en-US" dirty="0"/>
            <a:t>搜集包含碳钢大气腐蚀的文献</a:t>
          </a:r>
        </a:p>
      </dgm:t>
    </dgm:pt>
    <dgm:pt modelId="{6F2A2B77-AF53-4C9C-89C9-363490286505}" type="parTrans" cxnId="{BEEA533B-F774-4C4F-8731-194E58EC3383}">
      <dgm:prSet/>
      <dgm:spPr/>
      <dgm:t>
        <a:bodyPr/>
        <a:lstStyle/>
        <a:p>
          <a:endParaRPr lang="zh-CN" altLang="en-US"/>
        </a:p>
      </dgm:t>
    </dgm:pt>
    <dgm:pt modelId="{D29E003F-CAD3-4B2D-84FD-A3A7A8DF55A7}" type="sibTrans" cxnId="{BEEA533B-F774-4C4F-8731-194E58EC3383}">
      <dgm:prSet/>
      <dgm:spPr/>
      <dgm:t>
        <a:bodyPr/>
        <a:lstStyle/>
        <a:p>
          <a:endParaRPr lang="zh-CN" altLang="en-US"/>
        </a:p>
      </dgm:t>
    </dgm:pt>
    <dgm:pt modelId="{41AAFA0F-4F18-48F3-8C00-0A9857EC584B}">
      <dgm:prSet/>
      <dgm:spPr/>
      <dgm:t>
        <a:bodyPr/>
        <a:lstStyle/>
        <a:p>
          <a:r>
            <a:rPr lang="en-US" altLang="en-US" b="1" dirty="0"/>
            <a:t>2018/09-2018/12</a:t>
          </a:r>
          <a:endParaRPr lang="zh-CN" altLang="en-US" b="1" dirty="0"/>
        </a:p>
      </dgm:t>
    </dgm:pt>
    <dgm:pt modelId="{A8D91314-2E14-49D7-BABC-37A8B03C3764}" type="parTrans" cxnId="{F53098FB-A356-4985-8777-7099D9DEE352}">
      <dgm:prSet/>
      <dgm:spPr/>
      <dgm:t>
        <a:bodyPr/>
        <a:lstStyle/>
        <a:p>
          <a:endParaRPr lang="zh-CN" altLang="en-US"/>
        </a:p>
      </dgm:t>
    </dgm:pt>
    <dgm:pt modelId="{19C0A900-68F1-42C1-AC28-DD803EE9C820}" type="sibTrans" cxnId="{F53098FB-A356-4985-8777-7099D9DEE352}">
      <dgm:prSet/>
      <dgm:spPr/>
      <dgm:t>
        <a:bodyPr/>
        <a:lstStyle/>
        <a:p>
          <a:endParaRPr lang="zh-CN" altLang="en-US"/>
        </a:p>
      </dgm:t>
    </dgm:pt>
    <dgm:pt modelId="{30E6CDA1-6284-4CFB-9104-74E1BA8DB0FA}">
      <dgm:prSet/>
      <dgm:spPr/>
      <dgm:t>
        <a:bodyPr/>
        <a:lstStyle/>
        <a:p>
          <a:r>
            <a:rPr lang="zh-CN" altLang="en-US" dirty="0"/>
            <a:t>统一腐蚀数据格式，搭建三种神经网络</a:t>
          </a:r>
        </a:p>
      </dgm:t>
    </dgm:pt>
    <dgm:pt modelId="{D83B7E14-852D-4841-ABC9-CBBD051FF790}" type="parTrans" cxnId="{8D33C197-5DC3-4129-8870-0C8E9BD347A7}">
      <dgm:prSet/>
      <dgm:spPr/>
      <dgm:t>
        <a:bodyPr/>
        <a:lstStyle/>
        <a:p>
          <a:endParaRPr lang="zh-CN" altLang="en-US"/>
        </a:p>
      </dgm:t>
    </dgm:pt>
    <dgm:pt modelId="{51C674E5-E348-4594-8255-8E9601FA9BAC}" type="sibTrans" cxnId="{8D33C197-5DC3-4129-8870-0C8E9BD347A7}">
      <dgm:prSet/>
      <dgm:spPr/>
      <dgm:t>
        <a:bodyPr/>
        <a:lstStyle/>
        <a:p>
          <a:endParaRPr lang="zh-CN" altLang="en-US"/>
        </a:p>
      </dgm:t>
    </dgm:pt>
    <dgm:pt modelId="{6D859490-F6E6-430E-88C0-0E2B5D432606}">
      <dgm:prSet/>
      <dgm:spPr/>
      <dgm:t>
        <a:bodyPr/>
        <a:lstStyle/>
        <a:p>
          <a:r>
            <a:rPr lang="en-US" altLang="en-US" b="1" dirty="0"/>
            <a:t>2019/01-2019/03</a:t>
          </a:r>
          <a:endParaRPr lang="zh-CN" altLang="en-US" b="1" dirty="0"/>
        </a:p>
      </dgm:t>
    </dgm:pt>
    <dgm:pt modelId="{18D49929-8772-4134-8F86-795FB6CED1B8}" type="parTrans" cxnId="{DC88B9AB-CCD6-4411-BA75-FB3777E7EA76}">
      <dgm:prSet/>
      <dgm:spPr/>
      <dgm:t>
        <a:bodyPr/>
        <a:lstStyle/>
        <a:p>
          <a:endParaRPr lang="zh-CN" altLang="en-US"/>
        </a:p>
      </dgm:t>
    </dgm:pt>
    <dgm:pt modelId="{FAB7C518-A59B-4BEE-8213-89ABEE7ED13D}" type="sibTrans" cxnId="{DC88B9AB-CCD6-4411-BA75-FB3777E7EA76}">
      <dgm:prSet/>
      <dgm:spPr/>
      <dgm:t>
        <a:bodyPr/>
        <a:lstStyle/>
        <a:p>
          <a:endParaRPr lang="zh-CN" altLang="en-US"/>
        </a:p>
      </dgm:t>
    </dgm:pt>
    <dgm:pt modelId="{6BA7DDDD-5502-48F5-ADE6-E41B9E531AE7}">
      <dgm:prSet/>
      <dgm:spPr/>
      <dgm:t>
        <a:bodyPr/>
        <a:lstStyle/>
        <a:p>
          <a:r>
            <a:rPr lang="zh-CN" altLang="en-US" dirty="0"/>
            <a:t>将实验数据带入神经网络进行训练、调试神经网络参数</a:t>
          </a:r>
        </a:p>
      </dgm:t>
    </dgm:pt>
    <dgm:pt modelId="{AF5487C7-D17A-4DAB-89E8-4B85DEFC05DC}" type="parTrans" cxnId="{28C3B25F-7902-49AA-AF96-E4FC0D029878}">
      <dgm:prSet/>
      <dgm:spPr/>
      <dgm:t>
        <a:bodyPr/>
        <a:lstStyle/>
        <a:p>
          <a:endParaRPr lang="zh-CN" altLang="en-US"/>
        </a:p>
      </dgm:t>
    </dgm:pt>
    <dgm:pt modelId="{9AD7681D-2915-4BFC-83DD-D820238B3922}" type="sibTrans" cxnId="{28C3B25F-7902-49AA-AF96-E4FC0D029878}">
      <dgm:prSet/>
      <dgm:spPr/>
      <dgm:t>
        <a:bodyPr/>
        <a:lstStyle/>
        <a:p>
          <a:endParaRPr lang="zh-CN" altLang="en-US"/>
        </a:p>
      </dgm:t>
    </dgm:pt>
    <dgm:pt modelId="{1A1D438F-C0A0-4CD8-9B9E-A3FBC00302EC}">
      <dgm:prSet/>
      <dgm:spPr/>
      <dgm:t>
        <a:bodyPr/>
        <a:lstStyle/>
        <a:p>
          <a:r>
            <a:rPr lang="en-US" altLang="en-US" b="1" dirty="0"/>
            <a:t>2019/04-2019/08</a:t>
          </a:r>
          <a:endParaRPr lang="zh-CN" altLang="en-US" b="1" dirty="0"/>
        </a:p>
      </dgm:t>
    </dgm:pt>
    <dgm:pt modelId="{E561A592-6A4E-473A-96F0-508DBB2275DB}" type="parTrans" cxnId="{3ABB1ED7-F599-4DB3-9379-997628D4C8AF}">
      <dgm:prSet/>
      <dgm:spPr/>
      <dgm:t>
        <a:bodyPr/>
        <a:lstStyle/>
        <a:p>
          <a:endParaRPr lang="zh-CN" altLang="en-US"/>
        </a:p>
      </dgm:t>
    </dgm:pt>
    <dgm:pt modelId="{AF0299B0-920F-464D-8607-2B5C07F2E6E9}" type="sibTrans" cxnId="{3ABB1ED7-F599-4DB3-9379-997628D4C8AF}">
      <dgm:prSet/>
      <dgm:spPr/>
      <dgm:t>
        <a:bodyPr/>
        <a:lstStyle/>
        <a:p>
          <a:endParaRPr lang="zh-CN" altLang="en-US"/>
        </a:p>
      </dgm:t>
    </dgm:pt>
    <dgm:pt modelId="{E736103B-7A9A-4AFF-A126-D0B82B2B9D77}">
      <dgm:prSet/>
      <dgm:spPr/>
      <dgm:t>
        <a:bodyPr/>
        <a:lstStyle/>
        <a:p>
          <a:r>
            <a:rPr lang="zh-CN" altLang="en-US" dirty="0"/>
            <a:t>确定最优神经网络模型，分析输入因素对碳钢腐蚀性能的影响</a:t>
          </a:r>
        </a:p>
      </dgm:t>
    </dgm:pt>
    <dgm:pt modelId="{D623DDD6-6B11-4670-99B3-4EC9F2EDAFB5}" type="parTrans" cxnId="{A800D497-7036-440A-A99F-121EF09F0656}">
      <dgm:prSet/>
      <dgm:spPr/>
      <dgm:t>
        <a:bodyPr/>
        <a:lstStyle/>
        <a:p>
          <a:endParaRPr lang="zh-CN" altLang="en-US"/>
        </a:p>
      </dgm:t>
    </dgm:pt>
    <dgm:pt modelId="{A124E70C-306F-4283-8324-9ED15447D6BD}" type="sibTrans" cxnId="{A800D497-7036-440A-A99F-121EF09F0656}">
      <dgm:prSet/>
      <dgm:spPr/>
      <dgm:t>
        <a:bodyPr/>
        <a:lstStyle/>
        <a:p>
          <a:endParaRPr lang="zh-CN" altLang="en-US"/>
        </a:p>
      </dgm:t>
    </dgm:pt>
    <dgm:pt modelId="{FDDB2279-CB03-49E9-9E09-065F57F41CCB}">
      <dgm:prSet/>
      <dgm:spPr/>
      <dgm:t>
        <a:bodyPr/>
        <a:lstStyle/>
        <a:p>
          <a:r>
            <a:rPr lang="en-US" altLang="en-US" b="1" dirty="0"/>
            <a:t>2019/09-2019/12</a:t>
          </a:r>
          <a:endParaRPr lang="zh-CN" altLang="en-US" b="1" dirty="0"/>
        </a:p>
      </dgm:t>
    </dgm:pt>
    <dgm:pt modelId="{63E4FB23-E589-4868-8D83-A882957B6FFA}" type="parTrans" cxnId="{48837FF0-2358-4F50-AC6C-745D40BFF119}">
      <dgm:prSet/>
      <dgm:spPr/>
      <dgm:t>
        <a:bodyPr/>
        <a:lstStyle/>
        <a:p>
          <a:endParaRPr lang="zh-CN" altLang="en-US"/>
        </a:p>
      </dgm:t>
    </dgm:pt>
    <dgm:pt modelId="{71BC874D-4302-4527-80CD-07318B9E2FD0}" type="sibTrans" cxnId="{48837FF0-2358-4F50-AC6C-745D40BFF119}">
      <dgm:prSet/>
      <dgm:spPr/>
      <dgm:t>
        <a:bodyPr/>
        <a:lstStyle/>
        <a:p>
          <a:endParaRPr lang="zh-CN" altLang="en-US"/>
        </a:p>
      </dgm:t>
    </dgm:pt>
    <dgm:pt modelId="{152FAF28-60A8-4BD3-8571-28B5BC3F5B0E}">
      <dgm:prSet/>
      <dgm:spPr/>
      <dgm:t>
        <a:bodyPr/>
        <a:lstStyle/>
        <a:p>
          <a:r>
            <a:rPr lang="zh-CN" altLang="en-US" dirty="0"/>
            <a:t>针对可能存在的问题进行补充研究，撰写论文</a:t>
          </a:r>
        </a:p>
      </dgm:t>
    </dgm:pt>
    <dgm:pt modelId="{37F5BA8B-38A0-49FD-A815-A064DE6EAB79}" type="parTrans" cxnId="{6D12B7DA-6458-4942-971B-AF68CD73051D}">
      <dgm:prSet/>
      <dgm:spPr/>
      <dgm:t>
        <a:bodyPr/>
        <a:lstStyle/>
        <a:p>
          <a:endParaRPr lang="zh-CN" altLang="en-US"/>
        </a:p>
      </dgm:t>
    </dgm:pt>
    <dgm:pt modelId="{3DA39A2C-465C-4BD5-8BA0-C8383040A7B0}" type="sibTrans" cxnId="{6D12B7DA-6458-4942-971B-AF68CD73051D}">
      <dgm:prSet/>
      <dgm:spPr/>
      <dgm:t>
        <a:bodyPr/>
        <a:lstStyle/>
        <a:p>
          <a:endParaRPr lang="zh-CN" altLang="en-US"/>
        </a:p>
      </dgm:t>
    </dgm:pt>
    <dgm:pt modelId="{2CF6B211-1E24-4823-8E94-49018069747A}">
      <dgm:prSet/>
      <dgm:spPr/>
      <dgm:t>
        <a:bodyPr/>
        <a:lstStyle/>
        <a:p>
          <a:r>
            <a:rPr lang="zh-CN" altLang="en-US" dirty="0"/>
            <a:t>学习深度强化学习的具体方法，查阅相关论文</a:t>
          </a:r>
        </a:p>
      </dgm:t>
    </dgm:pt>
    <dgm:pt modelId="{344D144D-3BAE-4AC4-BC19-E75A21548B0B}" type="parTrans" cxnId="{8562F941-7347-40AA-89FB-FFAA22AF870D}">
      <dgm:prSet/>
      <dgm:spPr/>
      <dgm:t>
        <a:bodyPr/>
        <a:lstStyle/>
        <a:p>
          <a:endParaRPr lang="zh-CN" altLang="en-US"/>
        </a:p>
      </dgm:t>
    </dgm:pt>
    <dgm:pt modelId="{4C02D2C4-70EF-4D1F-BA33-711B72A2CACE}" type="sibTrans" cxnId="{8562F941-7347-40AA-89FB-FFAA22AF870D}">
      <dgm:prSet/>
      <dgm:spPr/>
      <dgm:t>
        <a:bodyPr/>
        <a:lstStyle/>
        <a:p>
          <a:endParaRPr lang="zh-CN" altLang="en-US"/>
        </a:p>
      </dgm:t>
    </dgm:pt>
    <dgm:pt modelId="{7BE608A3-FBBD-44FC-848D-FFE5769D620E}">
      <dgm:prSet/>
      <dgm:spPr/>
      <dgm:t>
        <a:bodyPr/>
        <a:lstStyle/>
        <a:p>
          <a:r>
            <a:rPr lang="en-US" altLang="en-US" b="1" dirty="0"/>
            <a:t>2018/11-2018/12</a:t>
          </a:r>
          <a:endParaRPr lang="zh-CN" altLang="en-US" b="1" dirty="0"/>
        </a:p>
      </dgm:t>
    </dgm:pt>
    <dgm:pt modelId="{E6ED9DE7-DF80-48A3-950C-7BFE8D586EF2}" type="parTrans" cxnId="{5D697331-E187-471D-A8AA-98CBE1B3DE35}">
      <dgm:prSet/>
      <dgm:spPr/>
      <dgm:t>
        <a:bodyPr/>
        <a:lstStyle/>
        <a:p>
          <a:endParaRPr lang="zh-CN" altLang="en-US"/>
        </a:p>
      </dgm:t>
    </dgm:pt>
    <dgm:pt modelId="{2D8E2B00-8EFF-450C-8701-4D088A976079}" type="sibTrans" cxnId="{5D697331-E187-471D-A8AA-98CBE1B3DE35}">
      <dgm:prSet/>
      <dgm:spPr/>
      <dgm:t>
        <a:bodyPr/>
        <a:lstStyle/>
        <a:p>
          <a:endParaRPr lang="zh-CN" altLang="en-US"/>
        </a:p>
      </dgm:t>
    </dgm:pt>
    <dgm:pt modelId="{8E547DE1-2C26-4BC3-B50A-A3F498F485F8}">
      <dgm:prSet/>
      <dgm:spPr/>
      <dgm:t>
        <a:bodyPr/>
        <a:lstStyle/>
        <a:p>
          <a:r>
            <a:rPr lang="zh-CN" altLang="en-US" dirty="0"/>
            <a:t>从原始实验数据中提取有效信息</a:t>
          </a:r>
        </a:p>
      </dgm:t>
    </dgm:pt>
    <dgm:pt modelId="{06797C80-85C7-447E-B5CE-FBB270FA55AE}" type="parTrans" cxnId="{5753214C-F215-4797-8BB5-BE8900DAAE15}">
      <dgm:prSet/>
      <dgm:spPr/>
      <dgm:t>
        <a:bodyPr/>
        <a:lstStyle/>
        <a:p>
          <a:endParaRPr lang="zh-CN" altLang="en-US"/>
        </a:p>
      </dgm:t>
    </dgm:pt>
    <dgm:pt modelId="{F84BBDE3-58D2-48B0-81DF-6F552C58B7FC}" type="sibTrans" cxnId="{5753214C-F215-4797-8BB5-BE8900DAAE15}">
      <dgm:prSet/>
      <dgm:spPr/>
      <dgm:t>
        <a:bodyPr/>
        <a:lstStyle/>
        <a:p>
          <a:endParaRPr lang="zh-CN" altLang="en-US"/>
        </a:p>
      </dgm:t>
    </dgm:pt>
    <dgm:pt modelId="{D28D1166-F982-40C3-8A2F-5E76AD754A97}">
      <dgm:prSet/>
      <dgm:spPr/>
      <dgm:t>
        <a:bodyPr/>
        <a:lstStyle/>
        <a:p>
          <a:r>
            <a:rPr lang="en-US" altLang="en-US" b="1" dirty="0"/>
            <a:t>2019/01-2019/04</a:t>
          </a:r>
          <a:endParaRPr lang="zh-CN" altLang="en-US" b="1" dirty="0"/>
        </a:p>
      </dgm:t>
    </dgm:pt>
    <dgm:pt modelId="{7A9EFD7F-A3F3-4510-80D6-60AD158D8245}" type="parTrans" cxnId="{C62AE951-00C6-415F-88FB-B6E0A42AAFB6}">
      <dgm:prSet/>
      <dgm:spPr/>
      <dgm:t>
        <a:bodyPr/>
        <a:lstStyle/>
        <a:p>
          <a:endParaRPr lang="zh-CN" altLang="en-US"/>
        </a:p>
      </dgm:t>
    </dgm:pt>
    <dgm:pt modelId="{9E6A297B-9A35-481C-88F3-BDB6F12427B7}" type="sibTrans" cxnId="{C62AE951-00C6-415F-88FB-B6E0A42AAFB6}">
      <dgm:prSet/>
      <dgm:spPr/>
      <dgm:t>
        <a:bodyPr/>
        <a:lstStyle/>
        <a:p>
          <a:endParaRPr lang="zh-CN" altLang="en-US"/>
        </a:p>
      </dgm:t>
    </dgm:pt>
    <dgm:pt modelId="{DE043CF5-E018-4D89-8A4A-2A10E5D90EEF}">
      <dgm:prSet/>
      <dgm:spPr/>
      <dgm:t>
        <a:bodyPr/>
        <a:lstStyle/>
        <a:p>
          <a:r>
            <a:rPr lang="zh-CN" altLang="en-US" dirty="0"/>
            <a:t>搭建深度强化学习模型</a:t>
          </a:r>
        </a:p>
      </dgm:t>
    </dgm:pt>
    <dgm:pt modelId="{A6F4651C-9E90-4580-A62B-CF358594645E}" type="parTrans" cxnId="{1BEF2995-C3FD-4AC4-BC37-B83D9F5FF903}">
      <dgm:prSet/>
      <dgm:spPr/>
      <dgm:t>
        <a:bodyPr/>
        <a:lstStyle/>
        <a:p>
          <a:endParaRPr lang="zh-CN" altLang="en-US"/>
        </a:p>
      </dgm:t>
    </dgm:pt>
    <dgm:pt modelId="{642370AC-CDBA-4967-95F0-49DE11B5C41F}" type="sibTrans" cxnId="{1BEF2995-C3FD-4AC4-BC37-B83D9F5FF903}">
      <dgm:prSet/>
      <dgm:spPr/>
      <dgm:t>
        <a:bodyPr/>
        <a:lstStyle/>
        <a:p>
          <a:endParaRPr lang="zh-CN" altLang="en-US"/>
        </a:p>
      </dgm:t>
    </dgm:pt>
    <dgm:pt modelId="{68ADF8D6-0439-4F93-8C6D-84EDEA4CFE1F}">
      <dgm:prSet/>
      <dgm:spPr/>
      <dgm:t>
        <a:bodyPr/>
        <a:lstStyle/>
        <a:p>
          <a:r>
            <a:rPr lang="en-US" altLang="en-US" b="1" dirty="0"/>
            <a:t>2019/05-2019/08</a:t>
          </a:r>
          <a:endParaRPr lang="zh-CN" altLang="en-US" b="1" dirty="0"/>
        </a:p>
      </dgm:t>
    </dgm:pt>
    <dgm:pt modelId="{2134B2B1-1715-41C9-AB23-4AFF69F87C8D}" type="parTrans" cxnId="{63310047-EB07-4AB5-83C7-ABE8E76AB8A6}">
      <dgm:prSet/>
      <dgm:spPr/>
      <dgm:t>
        <a:bodyPr/>
        <a:lstStyle/>
        <a:p>
          <a:endParaRPr lang="zh-CN" altLang="en-US"/>
        </a:p>
      </dgm:t>
    </dgm:pt>
    <dgm:pt modelId="{1E4212B9-4697-4477-8DF8-A49DF7EC7B19}" type="sibTrans" cxnId="{63310047-EB07-4AB5-83C7-ABE8E76AB8A6}">
      <dgm:prSet/>
      <dgm:spPr/>
      <dgm:t>
        <a:bodyPr/>
        <a:lstStyle/>
        <a:p>
          <a:endParaRPr lang="zh-CN" altLang="en-US"/>
        </a:p>
      </dgm:t>
    </dgm:pt>
    <dgm:pt modelId="{276B2988-D797-43CD-9EA3-7D4BA38462CC}">
      <dgm:prSet/>
      <dgm:spPr/>
      <dgm:t>
        <a:bodyPr/>
        <a:lstStyle/>
        <a:p>
          <a:r>
            <a:rPr lang="zh-CN" altLang="en-US" dirty="0"/>
            <a:t>将材料成分、硬度数据带入模型进行训练，调整模型参数</a:t>
          </a:r>
        </a:p>
      </dgm:t>
    </dgm:pt>
    <dgm:pt modelId="{5249B01E-3DA1-428F-B049-E74F1E73611D}" type="parTrans" cxnId="{145F674A-DA7F-4AE9-A0D9-1D28F98CCDA5}">
      <dgm:prSet/>
      <dgm:spPr/>
      <dgm:t>
        <a:bodyPr/>
        <a:lstStyle/>
        <a:p>
          <a:endParaRPr lang="zh-CN" altLang="en-US"/>
        </a:p>
      </dgm:t>
    </dgm:pt>
    <dgm:pt modelId="{53A9F24D-CE7A-4310-A3F2-1CBC4974F0F8}" type="sibTrans" cxnId="{145F674A-DA7F-4AE9-A0D9-1D28F98CCDA5}">
      <dgm:prSet/>
      <dgm:spPr/>
      <dgm:t>
        <a:bodyPr/>
        <a:lstStyle/>
        <a:p>
          <a:endParaRPr lang="zh-CN" altLang="en-US"/>
        </a:p>
      </dgm:t>
    </dgm:pt>
    <dgm:pt modelId="{560EE4D6-56CC-4175-949C-9B05386349F8}">
      <dgm:prSet/>
      <dgm:spPr/>
      <dgm:t>
        <a:bodyPr/>
        <a:lstStyle/>
        <a:p>
          <a:r>
            <a:rPr lang="en-US" altLang="en-US" b="1" dirty="0"/>
            <a:t>2019/09-2019/12</a:t>
          </a:r>
          <a:endParaRPr lang="zh-CN" altLang="en-US" b="1" dirty="0"/>
        </a:p>
      </dgm:t>
    </dgm:pt>
    <dgm:pt modelId="{6E929FED-8DCD-46CA-AFCD-8B6CF8040494}" type="parTrans" cxnId="{E08688B5-CCB7-4DBE-9352-FD021BF53CD4}">
      <dgm:prSet/>
      <dgm:spPr/>
      <dgm:t>
        <a:bodyPr/>
        <a:lstStyle/>
        <a:p>
          <a:endParaRPr lang="zh-CN" altLang="en-US"/>
        </a:p>
      </dgm:t>
    </dgm:pt>
    <dgm:pt modelId="{ECDA53DA-41A7-4566-AD25-D7E5AA68EA8F}" type="sibTrans" cxnId="{E08688B5-CCB7-4DBE-9352-FD021BF53CD4}">
      <dgm:prSet/>
      <dgm:spPr/>
      <dgm:t>
        <a:bodyPr/>
        <a:lstStyle/>
        <a:p>
          <a:endParaRPr lang="zh-CN" altLang="en-US"/>
        </a:p>
      </dgm:t>
    </dgm:pt>
    <dgm:pt modelId="{59EE35E2-A6AC-4622-A256-1F8524A01D06}">
      <dgm:prSet/>
      <dgm:spPr/>
      <dgm:t>
        <a:bodyPr/>
        <a:lstStyle/>
        <a:p>
          <a:r>
            <a:rPr lang="zh-CN" altLang="en-US" dirty="0"/>
            <a:t>确定模型结构，针对可能存在的问题进行补充研究，撰写论文</a:t>
          </a:r>
        </a:p>
      </dgm:t>
    </dgm:pt>
    <dgm:pt modelId="{363712AD-9F4E-4CD0-966D-627C0B62B653}" type="parTrans" cxnId="{E1276A87-8750-4F3E-B36D-BB2CACF85918}">
      <dgm:prSet/>
      <dgm:spPr/>
      <dgm:t>
        <a:bodyPr/>
        <a:lstStyle/>
        <a:p>
          <a:endParaRPr lang="zh-CN" altLang="en-US"/>
        </a:p>
      </dgm:t>
    </dgm:pt>
    <dgm:pt modelId="{26EA6453-A435-469D-88CA-37553F2CBFA5}" type="sibTrans" cxnId="{E1276A87-8750-4F3E-B36D-BB2CACF85918}">
      <dgm:prSet/>
      <dgm:spPr/>
      <dgm:t>
        <a:bodyPr/>
        <a:lstStyle/>
        <a:p>
          <a:endParaRPr lang="zh-CN" altLang="en-US"/>
        </a:p>
      </dgm:t>
    </dgm:pt>
    <dgm:pt modelId="{5C1DD6E5-46D3-4480-8620-2A6CB9BCFC97}" type="pres">
      <dgm:prSet presAssocID="{EBFB2BEA-DE0E-4EEF-A66E-682316E6F463}" presName="Name0" presStyleCnt="0">
        <dgm:presLayoutVars>
          <dgm:dir/>
          <dgm:animLvl val="lvl"/>
          <dgm:resizeHandles val="exact"/>
        </dgm:presLayoutVars>
      </dgm:prSet>
      <dgm:spPr/>
    </dgm:pt>
    <dgm:pt modelId="{452F26CE-C47E-4687-AF27-81E763FE1213}" type="pres">
      <dgm:prSet presAssocID="{66F0CF10-E26B-4924-BC0B-0632836A7A4F}" presName="composite" presStyleCnt="0"/>
      <dgm:spPr/>
    </dgm:pt>
    <dgm:pt modelId="{7752952B-4AD6-45AD-AC28-D6AF70CFB4D3}" type="pres">
      <dgm:prSet presAssocID="{66F0CF10-E26B-4924-BC0B-0632836A7A4F}" presName="parTx" presStyleLbl="alignNode1" presStyleIdx="0" presStyleCnt="3">
        <dgm:presLayoutVars>
          <dgm:chMax val="0"/>
          <dgm:chPref val="0"/>
          <dgm:bulletEnabled val="1"/>
        </dgm:presLayoutVars>
      </dgm:prSet>
      <dgm:spPr/>
    </dgm:pt>
    <dgm:pt modelId="{1B4753F7-10B4-4727-ABDE-6B3BBF6A6289}" type="pres">
      <dgm:prSet presAssocID="{66F0CF10-E26B-4924-BC0B-0632836A7A4F}" presName="desTx" presStyleLbl="alignAccFollowNode1" presStyleIdx="0" presStyleCnt="3">
        <dgm:presLayoutVars>
          <dgm:bulletEnabled val="1"/>
        </dgm:presLayoutVars>
      </dgm:prSet>
      <dgm:spPr/>
    </dgm:pt>
    <dgm:pt modelId="{0F8EECBC-D2D2-4455-9D14-204BBAEB47B9}" type="pres">
      <dgm:prSet presAssocID="{FA8FB76B-7060-4F95-9C90-287CB51F349F}" presName="space" presStyleCnt="0"/>
      <dgm:spPr/>
    </dgm:pt>
    <dgm:pt modelId="{B170CB1D-D37D-4F95-A8C7-C1DF11169FB2}" type="pres">
      <dgm:prSet presAssocID="{32CB1C2F-A7E3-4ACB-A1AF-D52612545C43}" presName="composite" presStyleCnt="0"/>
      <dgm:spPr/>
    </dgm:pt>
    <dgm:pt modelId="{C5DF56FF-E1AF-43BD-AF0B-B675C7199115}" type="pres">
      <dgm:prSet presAssocID="{32CB1C2F-A7E3-4ACB-A1AF-D52612545C43}" presName="parTx" presStyleLbl="alignNode1" presStyleIdx="1" presStyleCnt="3">
        <dgm:presLayoutVars>
          <dgm:chMax val="0"/>
          <dgm:chPref val="0"/>
          <dgm:bulletEnabled val="1"/>
        </dgm:presLayoutVars>
      </dgm:prSet>
      <dgm:spPr/>
    </dgm:pt>
    <dgm:pt modelId="{9CFAB478-94FA-4CEA-9615-66E8CE2D0E68}" type="pres">
      <dgm:prSet presAssocID="{32CB1C2F-A7E3-4ACB-A1AF-D52612545C43}" presName="desTx" presStyleLbl="alignAccFollowNode1" presStyleIdx="1" presStyleCnt="3">
        <dgm:presLayoutVars>
          <dgm:bulletEnabled val="1"/>
        </dgm:presLayoutVars>
      </dgm:prSet>
      <dgm:spPr/>
    </dgm:pt>
    <dgm:pt modelId="{FF3BF92F-37FD-4464-9F87-857973673609}" type="pres">
      <dgm:prSet presAssocID="{07A065FB-097B-44F1-9A3A-C65656D84630}" presName="space" presStyleCnt="0"/>
      <dgm:spPr/>
    </dgm:pt>
    <dgm:pt modelId="{50FBFB2E-EC77-488E-BD45-F04B96C8E7DF}" type="pres">
      <dgm:prSet presAssocID="{81A2F1E7-40E0-454B-9CD6-D9DD5C9BAE16}" presName="composite" presStyleCnt="0"/>
      <dgm:spPr/>
    </dgm:pt>
    <dgm:pt modelId="{96D17A05-5569-439E-A12F-11933A5A23F4}" type="pres">
      <dgm:prSet presAssocID="{81A2F1E7-40E0-454B-9CD6-D9DD5C9BAE16}" presName="parTx" presStyleLbl="alignNode1" presStyleIdx="2" presStyleCnt="3">
        <dgm:presLayoutVars>
          <dgm:chMax val="0"/>
          <dgm:chPref val="0"/>
          <dgm:bulletEnabled val="1"/>
        </dgm:presLayoutVars>
      </dgm:prSet>
      <dgm:spPr/>
    </dgm:pt>
    <dgm:pt modelId="{93F74BE4-8379-47AB-8431-920E1C484B3E}" type="pres">
      <dgm:prSet presAssocID="{81A2F1E7-40E0-454B-9CD6-D9DD5C9BAE16}" presName="desTx" presStyleLbl="alignAccFollowNode1" presStyleIdx="2" presStyleCnt="3">
        <dgm:presLayoutVars>
          <dgm:bulletEnabled val="1"/>
        </dgm:presLayoutVars>
      </dgm:prSet>
      <dgm:spPr/>
    </dgm:pt>
  </dgm:ptLst>
  <dgm:cxnLst>
    <dgm:cxn modelId="{18C4C308-34C3-4B8D-9DCE-152AA7EE09C8}" type="presOf" srcId="{328B7609-AA61-4AB6-97DB-C28965D5D41F}" destId="{1B4753F7-10B4-4727-ABDE-6B3BBF6A6289}" srcOrd="0" destOrd="2" presId="urn:microsoft.com/office/officeart/2005/8/layout/hList1"/>
    <dgm:cxn modelId="{B5BE820A-6C8A-4A7C-A456-2341A97F7BA4}" type="presOf" srcId="{276B2988-D797-43CD-9EA3-7D4BA38462CC}" destId="{93F74BE4-8379-47AB-8431-920E1C484B3E}" srcOrd="0" destOrd="7" presId="urn:microsoft.com/office/officeart/2005/8/layout/hList1"/>
    <dgm:cxn modelId="{41A16A18-D66D-4922-8271-3F05A6518B6A}" srcId="{66F0CF10-E26B-4924-BC0B-0632836A7A4F}" destId="{C4558A54-8A34-4B6A-B396-0BB9D9621B3C}" srcOrd="5" destOrd="0" parTransId="{AFF8E1E2-6904-444F-99E6-8815F015165C}" sibTransId="{5DEA6F8A-E59E-4AD7-B165-B89BA9A38C4D}"/>
    <dgm:cxn modelId="{9CBECF19-8F13-4307-A2C7-6D398CEFBDE9}" type="presOf" srcId="{30E6CDA1-6284-4CFB-9104-74E1BA8DB0FA}" destId="{9CFAB478-94FA-4CEA-9615-66E8CE2D0E68}" srcOrd="0" destOrd="3" presId="urn:microsoft.com/office/officeart/2005/8/layout/hList1"/>
    <dgm:cxn modelId="{1579241F-A92E-4E86-B23F-584FE8BADDC3}" srcId="{EBFB2BEA-DE0E-4EEF-A66E-682316E6F463}" destId="{32CB1C2F-A7E3-4ACB-A1AF-D52612545C43}" srcOrd="1" destOrd="0" parTransId="{7F77A726-1711-45FE-A863-D14EA1C81F98}" sibTransId="{07A065FB-097B-44F1-9A3A-C65656D84630}"/>
    <dgm:cxn modelId="{EB2A3525-4A91-4953-9B47-B148EE890E03}" type="presOf" srcId="{965A7584-E7B5-4D3D-8D93-57AF2016222B}" destId="{93F74BE4-8379-47AB-8431-920E1C484B3E}" srcOrd="0" destOrd="0" presId="urn:microsoft.com/office/officeart/2005/8/layout/hList1"/>
    <dgm:cxn modelId="{925E9E29-202C-4EAC-AD38-6A0B2B104B6A}" type="presOf" srcId="{2CF6B211-1E24-4823-8E94-49018069747A}" destId="{93F74BE4-8379-47AB-8431-920E1C484B3E}" srcOrd="0" destOrd="1" presId="urn:microsoft.com/office/officeart/2005/8/layout/hList1"/>
    <dgm:cxn modelId="{4C22D530-A306-4117-9A40-1A932D57AF87}" type="presOf" srcId="{B508B1AB-4A8B-4674-AE90-247E6644ACD7}" destId="{1B4753F7-10B4-4727-ABDE-6B3BBF6A6289}" srcOrd="0" destOrd="4" presId="urn:microsoft.com/office/officeart/2005/8/layout/hList1"/>
    <dgm:cxn modelId="{5D697331-E187-471D-A8AA-98CBE1B3DE35}" srcId="{81A2F1E7-40E0-454B-9CD6-D9DD5C9BAE16}" destId="{7BE608A3-FBBD-44FC-848D-FFE5769D620E}" srcOrd="2" destOrd="0" parTransId="{E6ED9DE7-DF80-48A3-950C-7BFE8D586EF2}" sibTransId="{2D8E2B00-8EFF-450C-8701-4D088A976079}"/>
    <dgm:cxn modelId="{B2CEE131-2A0E-45E5-9F05-09A925CF7220}" srcId="{32CB1C2F-A7E3-4ACB-A1AF-D52612545C43}" destId="{ACF5B095-7360-4589-B8CC-A17BB3778907}" srcOrd="0" destOrd="0" parTransId="{F0656591-2B37-4B57-8928-98B7186BC895}" sibTransId="{46A353A4-87C9-431C-B138-F94C2D5618CF}"/>
    <dgm:cxn modelId="{BAEC7638-FB77-4BE2-890D-FEC6BCF32D08}" srcId="{66F0CF10-E26B-4924-BC0B-0632836A7A4F}" destId="{3D15AC62-5CA5-4C9B-953E-C05803A6B092}" srcOrd="6" destOrd="0" parTransId="{E41DF20D-8B81-4DED-B4B9-619FF7E91053}" sibTransId="{52EE1872-2810-493F-8FC2-46F50BA78E01}"/>
    <dgm:cxn modelId="{BEEA533B-F774-4C4F-8731-194E58EC3383}" srcId="{32CB1C2F-A7E3-4ACB-A1AF-D52612545C43}" destId="{58AAE14D-C1DC-4168-9E62-A82E47BDBBF2}" srcOrd="1" destOrd="0" parTransId="{6F2A2B77-AF53-4C9C-89C9-363490286505}" sibTransId="{D29E003F-CAD3-4B2D-84FD-A3A7A8DF55A7}"/>
    <dgm:cxn modelId="{28C3B25F-7902-49AA-AF96-E4FC0D029878}" srcId="{32CB1C2F-A7E3-4ACB-A1AF-D52612545C43}" destId="{6BA7DDDD-5502-48F5-ADE6-E41B9E531AE7}" srcOrd="5" destOrd="0" parTransId="{AF5487C7-D17A-4DAB-89E8-4B85DEFC05DC}" sibTransId="{9AD7681D-2915-4BFC-83DD-D820238B3922}"/>
    <dgm:cxn modelId="{8562F941-7347-40AA-89FB-FFAA22AF870D}" srcId="{81A2F1E7-40E0-454B-9CD6-D9DD5C9BAE16}" destId="{2CF6B211-1E24-4823-8E94-49018069747A}" srcOrd="1" destOrd="0" parTransId="{344D144D-3BAE-4AC4-BC19-E75A21548B0B}" sibTransId="{4C02D2C4-70EF-4D1F-BA33-711B72A2CACE}"/>
    <dgm:cxn modelId="{6559F963-2F01-48B5-95F1-C9883AA812EC}" type="presOf" srcId="{C4558A54-8A34-4B6A-B396-0BB9D9621B3C}" destId="{1B4753F7-10B4-4727-ABDE-6B3BBF6A6289}" srcOrd="0" destOrd="5" presId="urn:microsoft.com/office/officeart/2005/8/layout/hList1"/>
    <dgm:cxn modelId="{12C4A044-C947-4D31-AEC5-963633B8B618}" srcId="{66F0CF10-E26B-4924-BC0B-0632836A7A4F}" destId="{3FD3D584-37CD-4165-B573-E561195892EE}" srcOrd="7" destOrd="0" parTransId="{BEFB0844-7F1B-44F5-9658-6E11FABD80F2}" sibTransId="{5B7D880D-17D4-4598-94A1-202AAAFAC6D7}"/>
    <dgm:cxn modelId="{63310047-EB07-4AB5-83C7-ABE8E76AB8A6}" srcId="{81A2F1E7-40E0-454B-9CD6-D9DD5C9BAE16}" destId="{68ADF8D6-0439-4F93-8C6D-84EDEA4CFE1F}" srcOrd="6" destOrd="0" parTransId="{2134B2B1-1715-41C9-AB23-4AFF69F87C8D}" sibTransId="{1E4212B9-4697-4477-8DF8-A49DF7EC7B19}"/>
    <dgm:cxn modelId="{E844E248-13FB-404E-BB80-1252730052C5}" srcId="{66F0CF10-E26B-4924-BC0B-0632836A7A4F}" destId="{519F4349-F3B3-40C0-A9A6-AE49C96A314A}" srcOrd="8" destOrd="0" parTransId="{2DE3B127-54C2-4D13-835B-5DD59DCD01FC}" sibTransId="{1B219282-D109-4CC0-A3C7-47857299151F}"/>
    <dgm:cxn modelId="{E3DE134A-DABE-4101-8B1B-D27A68A98C28}" srcId="{66F0CF10-E26B-4924-BC0B-0632836A7A4F}" destId="{77E7D460-553C-445A-998C-7E33D2E688C7}" srcOrd="3" destOrd="0" parTransId="{B7BFD514-2741-4FD1-A3F9-479FD247006B}" sibTransId="{1AEC8C2A-088E-4E3C-9B28-0EA4B40874A1}"/>
    <dgm:cxn modelId="{145F674A-DA7F-4AE9-A0D9-1D28F98CCDA5}" srcId="{81A2F1E7-40E0-454B-9CD6-D9DD5C9BAE16}" destId="{276B2988-D797-43CD-9EA3-7D4BA38462CC}" srcOrd="7" destOrd="0" parTransId="{5249B01E-3DA1-428F-B049-E74F1E73611D}" sibTransId="{53A9F24D-CE7A-4310-A3F2-1CBC4974F0F8}"/>
    <dgm:cxn modelId="{1232E64B-7285-459C-801A-7474CCBC41F4}" type="presOf" srcId="{ACF5B095-7360-4589-B8CC-A17BB3778907}" destId="{9CFAB478-94FA-4CEA-9615-66E8CE2D0E68}" srcOrd="0" destOrd="0" presId="urn:microsoft.com/office/officeart/2005/8/layout/hList1"/>
    <dgm:cxn modelId="{5753214C-F215-4797-8BB5-BE8900DAAE15}" srcId="{81A2F1E7-40E0-454B-9CD6-D9DD5C9BAE16}" destId="{8E547DE1-2C26-4BC3-B50A-A3F498F485F8}" srcOrd="3" destOrd="0" parTransId="{06797C80-85C7-447E-B5CE-FBB270FA55AE}" sibTransId="{F84BBDE3-58D2-48B0-81DF-6F552C58B7FC}"/>
    <dgm:cxn modelId="{9C173C70-4CEA-4282-B462-30F5495CA9A7}" type="presOf" srcId="{66F0CF10-E26B-4924-BC0B-0632836A7A4F}" destId="{7752952B-4AD6-45AD-AC28-D6AF70CFB4D3}" srcOrd="0" destOrd="0" presId="urn:microsoft.com/office/officeart/2005/8/layout/hList1"/>
    <dgm:cxn modelId="{3342B271-9998-4858-B176-9C117A3D8706}" type="presOf" srcId="{6D859490-F6E6-430E-88C0-0E2B5D432606}" destId="{9CFAB478-94FA-4CEA-9615-66E8CE2D0E68}" srcOrd="0" destOrd="4" presId="urn:microsoft.com/office/officeart/2005/8/layout/hList1"/>
    <dgm:cxn modelId="{C62AE951-00C6-415F-88FB-B6E0A42AAFB6}" srcId="{81A2F1E7-40E0-454B-9CD6-D9DD5C9BAE16}" destId="{D28D1166-F982-40C3-8A2F-5E76AD754A97}" srcOrd="4" destOrd="0" parTransId="{7A9EFD7F-A3F3-4510-80D6-60AD158D8245}" sibTransId="{9E6A297B-9A35-481C-88F3-BDB6F12427B7}"/>
    <dgm:cxn modelId="{86081C52-DB30-4DC6-B26B-754A0798B90B}" type="presOf" srcId="{81A2F1E7-40E0-454B-9CD6-D9DD5C9BAE16}" destId="{96D17A05-5569-439E-A12F-11933A5A23F4}" srcOrd="0" destOrd="0" presId="urn:microsoft.com/office/officeart/2005/8/layout/hList1"/>
    <dgm:cxn modelId="{51EA9477-2BD0-4A20-A8F8-4EDA3782C436}" type="presOf" srcId="{D28D1166-F982-40C3-8A2F-5E76AD754A97}" destId="{93F74BE4-8379-47AB-8431-920E1C484B3E}" srcOrd="0" destOrd="4" presId="urn:microsoft.com/office/officeart/2005/8/layout/hList1"/>
    <dgm:cxn modelId="{E1276A87-8750-4F3E-B36D-BB2CACF85918}" srcId="{81A2F1E7-40E0-454B-9CD6-D9DD5C9BAE16}" destId="{59EE35E2-A6AC-4622-A256-1F8524A01D06}" srcOrd="9" destOrd="0" parTransId="{363712AD-9F4E-4CD0-966D-627C0B62B653}" sibTransId="{26EA6453-A435-469D-88CA-37553F2CBFA5}"/>
    <dgm:cxn modelId="{57927689-ABEE-49CB-9A71-9D101889B8CA}" srcId="{66F0CF10-E26B-4924-BC0B-0632836A7A4F}" destId="{328B7609-AA61-4AB6-97DB-C28965D5D41F}" srcOrd="2" destOrd="0" parTransId="{5359C7FD-37AF-4302-9E7F-BBC80C50A9D8}" sibTransId="{D560E958-BB9F-4C48-8753-6E369FFD6FC8}"/>
    <dgm:cxn modelId="{1BEF2995-C3FD-4AC4-BC37-B83D9F5FF903}" srcId="{81A2F1E7-40E0-454B-9CD6-D9DD5C9BAE16}" destId="{DE043CF5-E018-4D89-8A4A-2A10E5D90EEF}" srcOrd="5" destOrd="0" parTransId="{A6F4651C-9E90-4580-A62B-CF358594645E}" sibTransId="{642370AC-CDBA-4967-95F0-49DE11B5C41F}"/>
    <dgm:cxn modelId="{04A6D096-38E2-4386-B4B3-D4BA153D1926}" type="presOf" srcId="{1D7D8B8B-EEBF-4329-8D48-1DD4791695C4}" destId="{1B4753F7-10B4-4727-ABDE-6B3BBF6A6289}" srcOrd="0" destOrd="1" presId="urn:microsoft.com/office/officeart/2005/8/layout/hList1"/>
    <dgm:cxn modelId="{8D33C197-5DC3-4129-8870-0C8E9BD347A7}" srcId="{32CB1C2F-A7E3-4ACB-A1AF-D52612545C43}" destId="{30E6CDA1-6284-4CFB-9104-74E1BA8DB0FA}" srcOrd="3" destOrd="0" parTransId="{D83B7E14-852D-4841-ABC9-CBBD051FF790}" sibTransId="{51C674E5-E348-4594-8255-8E9601FA9BAC}"/>
    <dgm:cxn modelId="{A800D497-7036-440A-A99F-121EF09F0656}" srcId="{32CB1C2F-A7E3-4ACB-A1AF-D52612545C43}" destId="{E736103B-7A9A-4AFF-A126-D0B82B2B9D77}" srcOrd="7" destOrd="0" parTransId="{D623DDD6-6B11-4670-99B3-4EC9F2EDAFB5}" sibTransId="{A124E70C-306F-4283-8324-9ED15447D6BD}"/>
    <dgm:cxn modelId="{858E0298-196C-4D43-AA60-22CCB5FA48F3}" type="presOf" srcId="{3FD3D584-37CD-4165-B573-E561195892EE}" destId="{1B4753F7-10B4-4727-ABDE-6B3BBF6A6289}" srcOrd="0" destOrd="7" presId="urn:microsoft.com/office/officeart/2005/8/layout/hList1"/>
    <dgm:cxn modelId="{EC5EBE98-1E84-4811-BDFE-22F030D98129}" type="presOf" srcId="{3D15AC62-5CA5-4C9B-953E-C05803A6B092}" destId="{1B4753F7-10B4-4727-ABDE-6B3BBF6A6289}" srcOrd="0" destOrd="6" presId="urn:microsoft.com/office/officeart/2005/8/layout/hList1"/>
    <dgm:cxn modelId="{A75E549B-93B8-4D55-AEE0-8223CC8C558F}" type="presOf" srcId="{268D2E6D-503D-41C8-8887-A6BC0C2DA916}" destId="{1B4753F7-10B4-4727-ABDE-6B3BBF6A6289}" srcOrd="0" destOrd="9" presId="urn:microsoft.com/office/officeart/2005/8/layout/hList1"/>
    <dgm:cxn modelId="{26BD83A1-7248-4CCF-8EC9-E0486C40545E}" type="presOf" srcId="{68ADF8D6-0439-4F93-8C6D-84EDEA4CFE1F}" destId="{93F74BE4-8379-47AB-8431-920E1C484B3E}" srcOrd="0" destOrd="6" presId="urn:microsoft.com/office/officeart/2005/8/layout/hList1"/>
    <dgm:cxn modelId="{2DA81FA7-0EFD-4B2F-835B-330A89EF251F}" type="presOf" srcId="{560EE4D6-56CC-4175-949C-9B05386349F8}" destId="{93F74BE4-8379-47AB-8431-920E1C484B3E}" srcOrd="0" destOrd="8" presId="urn:microsoft.com/office/officeart/2005/8/layout/hList1"/>
    <dgm:cxn modelId="{A0E376A7-C327-4823-8C86-DB0FDE75ADC4}" srcId="{66F0CF10-E26B-4924-BC0B-0632836A7A4F}" destId="{268D2E6D-503D-41C8-8887-A6BC0C2DA916}" srcOrd="9" destOrd="0" parTransId="{16DC34FC-BB9A-428F-BD73-6F8526C5B2A3}" sibTransId="{2389387C-9B1B-417A-A5DA-E174B5F1D331}"/>
    <dgm:cxn modelId="{C6CA7FA8-C517-4FF4-A8D3-281033FFDE6D}" srcId="{EBFB2BEA-DE0E-4EEF-A66E-682316E6F463}" destId="{66F0CF10-E26B-4924-BC0B-0632836A7A4F}" srcOrd="0" destOrd="0" parTransId="{3B4D4A87-774F-4CD0-BA2C-89A55682E024}" sibTransId="{FA8FB76B-7060-4F95-9C90-287CB51F349F}"/>
    <dgm:cxn modelId="{A70631A9-28BF-4AE5-A2E8-72359F62D59D}" type="presOf" srcId="{7BE608A3-FBBD-44FC-848D-FFE5769D620E}" destId="{93F74BE4-8379-47AB-8431-920E1C484B3E}" srcOrd="0" destOrd="2" presId="urn:microsoft.com/office/officeart/2005/8/layout/hList1"/>
    <dgm:cxn modelId="{49ADE7A9-95E3-45F9-ABFE-08E3756BD3FE}" type="presOf" srcId="{41AAFA0F-4F18-48F3-8C00-0A9857EC584B}" destId="{9CFAB478-94FA-4CEA-9615-66E8CE2D0E68}" srcOrd="0" destOrd="2" presId="urn:microsoft.com/office/officeart/2005/8/layout/hList1"/>
    <dgm:cxn modelId="{DC88B9AB-CCD6-4411-BA75-FB3777E7EA76}" srcId="{32CB1C2F-A7E3-4ACB-A1AF-D52612545C43}" destId="{6D859490-F6E6-430E-88C0-0E2B5D432606}" srcOrd="4" destOrd="0" parTransId="{18D49929-8772-4134-8F86-795FB6CED1B8}" sibTransId="{FAB7C518-A59B-4BEE-8213-89ABEE7ED13D}"/>
    <dgm:cxn modelId="{5EBD8CB0-8187-4102-8636-22E58FB55047}" type="presOf" srcId="{DE043CF5-E018-4D89-8A4A-2A10E5D90EEF}" destId="{93F74BE4-8379-47AB-8431-920E1C484B3E}" srcOrd="0" destOrd="5" presId="urn:microsoft.com/office/officeart/2005/8/layout/hList1"/>
    <dgm:cxn modelId="{71C9ECB4-5430-4BD0-8C7F-A6E287DEB7D5}" srcId="{EBFB2BEA-DE0E-4EEF-A66E-682316E6F463}" destId="{81A2F1E7-40E0-454B-9CD6-D9DD5C9BAE16}" srcOrd="2" destOrd="0" parTransId="{F2DB0FF9-03B1-4BFD-A18D-53DCD6FDCD2A}" sibTransId="{C4F17DB1-1700-487A-90AF-16A1C599AC2E}"/>
    <dgm:cxn modelId="{E08688B5-CCB7-4DBE-9352-FD021BF53CD4}" srcId="{81A2F1E7-40E0-454B-9CD6-D9DD5C9BAE16}" destId="{560EE4D6-56CC-4175-949C-9B05386349F8}" srcOrd="8" destOrd="0" parTransId="{6E929FED-8DCD-46CA-AFCD-8B6CF8040494}" sibTransId="{ECDA53DA-41A7-4566-AD25-D7E5AA68EA8F}"/>
    <dgm:cxn modelId="{569849B9-F949-4A3D-B9A0-11584FF42ED7}" type="presOf" srcId="{519F4349-F3B3-40C0-A9A6-AE49C96A314A}" destId="{1B4753F7-10B4-4727-ABDE-6B3BBF6A6289}" srcOrd="0" destOrd="8" presId="urn:microsoft.com/office/officeart/2005/8/layout/hList1"/>
    <dgm:cxn modelId="{9551BCBE-112F-4A0F-AC86-DE6BCD23214D}" srcId="{81A2F1E7-40E0-454B-9CD6-D9DD5C9BAE16}" destId="{965A7584-E7B5-4D3D-8D93-57AF2016222B}" srcOrd="0" destOrd="0" parTransId="{09EBE4F2-1D9E-4ADE-A191-61B40F8E4ED7}" sibTransId="{62D88233-7DCD-4B5B-AE4A-9630777405DA}"/>
    <dgm:cxn modelId="{F8406AC7-190F-48D9-94BF-F6B7AD5CD87A}" type="presOf" srcId="{6BA7DDDD-5502-48F5-ADE6-E41B9E531AE7}" destId="{9CFAB478-94FA-4CEA-9615-66E8CE2D0E68}" srcOrd="0" destOrd="5" presId="urn:microsoft.com/office/officeart/2005/8/layout/hList1"/>
    <dgm:cxn modelId="{56B82DCA-69A4-47F1-9346-FEBDA950AEAF}" type="presOf" srcId="{58AAE14D-C1DC-4168-9E62-A82E47BDBBF2}" destId="{9CFAB478-94FA-4CEA-9615-66E8CE2D0E68}" srcOrd="0" destOrd="1" presId="urn:microsoft.com/office/officeart/2005/8/layout/hList1"/>
    <dgm:cxn modelId="{529C71D3-E55A-4351-BA37-B2708268D952}" type="presOf" srcId="{32CB1C2F-A7E3-4ACB-A1AF-D52612545C43}" destId="{C5DF56FF-E1AF-43BD-AF0B-B675C7199115}" srcOrd="0" destOrd="0" presId="urn:microsoft.com/office/officeart/2005/8/layout/hList1"/>
    <dgm:cxn modelId="{8C2C72D3-B65A-42D2-B2B8-5AA6C6259FE3}" type="presOf" srcId="{FDDB2279-CB03-49E9-9E09-065F57F41CCB}" destId="{9CFAB478-94FA-4CEA-9615-66E8CE2D0E68}" srcOrd="0" destOrd="8" presId="urn:microsoft.com/office/officeart/2005/8/layout/hList1"/>
    <dgm:cxn modelId="{3ABB1ED7-F599-4DB3-9379-997628D4C8AF}" srcId="{32CB1C2F-A7E3-4ACB-A1AF-D52612545C43}" destId="{1A1D438F-C0A0-4CD8-9B9E-A3FBC00302EC}" srcOrd="6" destOrd="0" parTransId="{E561A592-6A4E-473A-96F0-508DBB2275DB}" sibTransId="{AF0299B0-920F-464D-8607-2B5C07F2E6E9}"/>
    <dgm:cxn modelId="{9AE608D9-E78D-4655-878D-C04AC8C0A410}" srcId="{66F0CF10-E26B-4924-BC0B-0632836A7A4F}" destId="{B508B1AB-4A8B-4674-AE90-247E6644ACD7}" srcOrd="4" destOrd="0" parTransId="{49845808-BBFC-4236-AB1D-5804C3DDD104}" sibTransId="{18B1F2CA-683C-48C4-ACE4-65F1D88F709E}"/>
    <dgm:cxn modelId="{0D3761D9-E254-4F83-B087-82C55B5110D0}" type="presOf" srcId="{8E547DE1-2C26-4BC3-B50A-A3F498F485F8}" destId="{93F74BE4-8379-47AB-8431-920E1C484B3E}" srcOrd="0" destOrd="3" presId="urn:microsoft.com/office/officeart/2005/8/layout/hList1"/>
    <dgm:cxn modelId="{6D12B7DA-6458-4942-971B-AF68CD73051D}" srcId="{32CB1C2F-A7E3-4ACB-A1AF-D52612545C43}" destId="{152FAF28-60A8-4BD3-8571-28B5BC3F5B0E}" srcOrd="9" destOrd="0" parTransId="{37F5BA8B-38A0-49FD-A815-A064DE6EAB79}" sibTransId="{3DA39A2C-465C-4BD5-8BA0-C8383040A7B0}"/>
    <dgm:cxn modelId="{7F634AE4-9AAD-445E-8DF0-BAA8C2C2C209}" type="presOf" srcId="{59EE35E2-A6AC-4622-A256-1F8524A01D06}" destId="{93F74BE4-8379-47AB-8431-920E1C484B3E}" srcOrd="0" destOrd="9" presId="urn:microsoft.com/office/officeart/2005/8/layout/hList1"/>
    <dgm:cxn modelId="{97786BE8-7484-4E77-BAD0-86356D1E6C89}" srcId="{66F0CF10-E26B-4924-BC0B-0632836A7A4F}" destId="{1898C015-C1CA-4C4C-BBD3-A03019030B83}" srcOrd="0" destOrd="0" parTransId="{38452683-5D0A-4D50-A788-2F378CD1089B}" sibTransId="{E42D75B6-3963-4120-9092-90DD6C04B23A}"/>
    <dgm:cxn modelId="{B4B0BCEA-1D23-452D-A495-1124E19FC284}" type="presOf" srcId="{EBFB2BEA-DE0E-4EEF-A66E-682316E6F463}" destId="{5C1DD6E5-46D3-4480-8620-2A6CB9BCFC97}" srcOrd="0" destOrd="0" presId="urn:microsoft.com/office/officeart/2005/8/layout/hList1"/>
    <dgm:cxn modelId="{084477ED-6248-422F-81E9-9B9E40D5A8F8}" srcId="{66F0CF10-E26B-4924-BC0B-0632836A7A4F}" destId="{1D7D8B8B-EEBF-4329-8D48-1DD4791695C4}" srcOrd="1" destOrd="0" parTransId="{4267E55F-F702-41F0-B936-AF9C5511C914}" sibTransId="{0C7A5F68-4748-461F-93B1-F6CF7AF8C408}"/>
    <dgm:cxn modelId="{9402C1EE-F3D6-4949-A445-C814BEA9B380}" type="presOf" srcId="{E736103B-7A9A-4AFF-A126-D0B82B2B9D77}" destId="{9CFAB478-94FA-4CEA-9615-66E8CE2D0E68}" srcOrd="0" destOrd="7" presId="urn:microsoft.com/office/officeart/2005/8/layout/hList1"/>
    <dgm:cxn modelId="{48837FF0-2358-4F50-AC6C-745D40BFF119}" srcId="{32CB1C2F-A7E3-4ACB-A1AF-D52612545C43}" destId="{FDDB2279-CB03-49E9-9E09-065F57F41CCB}" srcOrd="8" destOrd="0" parTransId="{63E4FB23-E589-4868-8D83-A882957B6FFA}" sibTransId="{71BC874D-4302-4527-80CD-07318B9E2FD0}"/>
    <dgm:cxn modelId="{657306F1-482A-4770-922E-F1F2B6C2067D}" type="presOf" srcId="{1898C015-C1CA-4C4C-BBD3-A03019030B83}" destId="{1B4753F7-10B4-4727-ABDE-6B3BBF6A6289}" srcOrd="0" destOrd="0" presId="urn:microsoft.com/office/officeart/2005/8/layout/hList1"/>
    <dgm:cxn modelId="{CD7A02F7-75F7-4773-B620-2B964359A012}" type="presOf" srcId="{1A1D438F-C0A0-4CD8-9B9E-A3FBC00302EC}" destId="{9CFAB478-94FA-4CEA-9615-66E8CE2D0E68}" srcOrd="0" destOrd="6" presId="urn:microsoft.com/office/officeart/2005/8/layout/hList1"/>
    <dgm:cxn modelId="{F53098FB-A356-4985-8777-7099D9DEE352}" srcId="{32CB1C2F-A7E3-4ACB-A1AF-D52612545C43}" destId="{41AAFA0F-4F18-48F3-8C00-0A9857EC584B}" srcOrd="2" destOrd="0" parTransId="{A8D91314-2E14-49D7-BABC-37A8B03C3764}" sibTransId="{19C0A900-68F1-42C1-AC28-DD803EE9C820}"/>
    <dgm:cxn modelId="{9E2F52FD-DC31-4C26-BE36-2FCFB4A658B2}" type="presOf" srcId="{152FAF28-60A8-4BD3-8571-28B5BC3F5B0E}" destId="{9CFAB478-94FA-4CEA-9615-66E8CE2D0E68}" srcOrd="0" destOrd="9" presId="urn:microsoft.com/office/officeart/2005/8/layout/hList1"/>
    <dgm:cxn modelId="{CD1130FE-E21A-42DD-AC47-3B9F2AE74647}" type="presOf" srcId="{77E7D460-553C-445A-998C-7E33D2E688C7}" destId="{1B4753F7-10B4-4727-ABDE-6B3BBF6A6289}" srcOrd="0" destOrd="3" presId="urn:microsoft.com/office/officeart/2005/8/layout/hList1"/>
    <dgm:cxn modelId="{8DC8C45F-6C00-4010-8F8A-352193DCE742}" type="presParOf" srcId="{5C1DD6E5-46D3-4480-8620-2A6CB9BCFC97}" destId="{452F26CE-C47E-4687-AF27-81E763FE1213}" srcOrd="0" destOrd="0" presId="urn:microsoft.com/office/officeart/2005/8/layout/hList1"/>
    <dgm:cxn modelId="{20245B7E-E3E4-4588-8CAE-9861736A4107}" type="presParOf" srcId="{452F26CE-C47E-4687-AF27-81E763FE1213}" destId="{7752952B-4AD6-45AD-AC28-D6AF70CFB4D3}" srcOrd="0" destOrd="0" presId="urn:microsoft.com/office/officeart/2005/8/layout/hList1"/>
    <dgm:cxn modelId="{5CC74D1E-1661-40FF-8F37-2F0177F525EA}" type="presParOf" srcId="{452F26CE-C47E-4687-AF27-81E763FE1213}" destId="{1B4753F7-10B4-4727-ABDE-6B3BBF6A6289}" srcOrd="1" destOrd="0" presId="urn:microsoft.com/office/officeart/2005/8/layout/hList1"/>
    <dgm:cxn modelId="{3C48346A-9EE0-49C3-8CB5-3E06358D935E}" type="presParOf" srcId="{5C1DD6E5-46D3-4480-8620-2A6CB9BCFC97}" destId="{0F8EECBC-D2D2-4455-9D14-204BBAEB47B9}" srcOrd="1" destOrd="0" presId="urn:microsoft.com/office/officeart/2005/8/layout/hList1"/>
    <dgm:cxn modelId="{A8273EF1-A770-4AEA-B1C6-DE795F0E1EA5}" type="presParOf" srcId="{5C1DD6E5-46D3-4480-8620-2A6CB9BCFC97}" destId="{B170CB1D-D37D-4F95-A8C7-C1DF11169FB2}" srcOrd="2" destOrd="0" presId="urn:microsoft.com/office/officeart/2005/8/layout/hList1"/>
    <dgm:cxn modelId="{7ADDE052-77A3-4948-B262-2843D1D48053}" type="presParOf" srcId="{B170CB1D-D37D-4F95-A8C7-C1DF11169FB2}" destId="{C5DF56FF-E1AF-43BD-AF0B-B675C7199115}" srcOrd="0" destOrd="0" presId="urn:microsoft.com/office/officeart/2005/8/layout/hList1"/>
    <dgm:cxn modelId="{7CC83D78-3480-42FA-BA00-785596E21164}" type="presParOf" srcId="{B170CB1D-D37D-4F95-A8C7-C1DF11169FB2}" destId="{9CFAB478-94FA-4CEA-9615-66E8CE2D0E68}" srcOrd="1" destOrd="0" presId="urn:microsoft.com/office/officeart/2005/8/layout/hList1"/>
    <dgm:cxn modelId="{C6549A14-6D79-4F5D-808C-A366AB58CBE2}" type="presParOf" srcId="{5C1DD6E5-46D3-4480-8620-2A6CB9BCFC97}" destId="{FF3BF92F-37FD-4464-9F87-857973673609}" srcOrd="3" destOrd="0" presId="urn:microsoft.com/office/officeart/2005/8/layout/hList1"/>
    <dgm:cxn modelId="{71F0695A-4B13-4594-B41E-2A41E9CEF464}" type="presParOf" srcId="{5C1DD6E5-46D3-4480-8620-2A6CB9BCFC97}" destId="{50FBFB2E-EC77-488E-BD45-F04B96C8E7DF}" srcOrd="4" destOrd="0" presId="urn:microsoft.com/office/officeart/2005/8/layout/hList1"/>
    <dgm:cxn modelId="{866D65AF-F4E0-4D3C-B14A-4D4ED76F9746}" type="presParOf" srcId="{50FBFB2E-EC77-488E-BD45-F04B96C8E7DF}" destId="{96D17A05-5569-439E-A12F-11933A5A23F4}" srcOrd="0" destOrd="0" presId="urn:microsoft.com/office/officeart/2005/8/layout/hList1"/>
    <dgm:cxn modelId="{AC94B526-CB0F-4617-8383-EA9CF746F043}" type="presParOf" srcId="{50FBFB2E-EC77-488E-BD45-F04B96C8E7DF}" destId="{93F74BE4-8379-47AB-8431-920E1C484B3E}"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52952B-4AD6-45AD-AC28-D6AF70CFB4D3}">
      <dsp:nvSpPr>
        <dsp:cNvPr id="0" name=""/>
        <dsp:cNvSpPr/>
      </dsp:nvSpPr>
      <dsp:spPr>
        <a:xfrm>
          <a:off x="3593" y="163321"/>
          <a:ext cx="3503584" cy="11074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zh-CN" altLang="en-US" sz="2000" b="1" kern="1200" dirty="0"/>
            <a:t>通过层次聚类快速构建</a:t>
          </a:r>
          <a:endParaRPr lang="en-US" altLang="zh-CN" sz="2000" b="1" kern="1200" dirty="0"/>
        </a:p>
        <a:p>
          <a:pPr marL="0" lvl="0" indent="0" algn="ctr" defTabSz="889000">
            <a:lnSpc>
              <a:spcPct val="90000"/>
            </a:lnSpc>
            <a:spcBef>
              <a:spcPct val="0"/>
            </a:spcBef>
            <a:spcAft>
              <a:spcPct val="35000"/>
            </a:spcAft>
            <a:buNone/>
          </a:pPr>
          <a:r>
            <a:rPr lang="en-US" altLang="en-US" sz="2000" b="1" kern="1200" dirty="0"/>
            <a:t>Fe-Cr-Ni</a:t>
          </a:r>
          <a:r>
            <a:rPr lang="zh-CN" altLang="en-US" sz="2000" b="1" kern="1200" dirty="0"/>
            <a:t>成分相图</a:t>
          </a:r>
        </a:p>
      </dsp:txBody>
      <dsp:txXfrm>
        <a:off x="3593" y="163321"/>
        <a:ext cx="3503584" cy="1107485"/>
      </dsp:txXfrm>
    </dsp:sp>
    <dsp:sp modelId="{1B4753F7-10B4-4727-ABDE-6B3BBF6A6289}">
      <dsp:nvSpPr>
        <dsp:cNvPr id="0" name=""/>
        <dsp:cNvSpPr/>
      </dsp:nvSpPr>
      <dsp:spPr>
        <a:xfrm>
          <a:off x="3593" y="1270807"/>
          <a:ext cx="3503584" cy="45676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altLang="en-US" sz="1600" b="1" kern="1200" dirty="0"/>
            <a:t>2018/08-2018/09</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去除</a:t>
          </a:r>
          <a:r>
            <a:rPr lang="en-US" altLang="en-US" sz="1600" kern="1200" dirty="0"/>
            <a:t>XRD</a:t>
          </a:r>
          <a:r>
            <a:rPr lang="zh-CN" altLang="en-US" sz="1600" kern="1200" dirty="0"/>
            <a:t>曲线噪声，提取</a:t>
          </a:r>
          <a:r>
            <a:rPr lang="en-US" altLang="en-US" sz="1600" kern="1200" dirty="0"/>
            <a:t>XRD</a:t>
          </a:r>
          <a:r>
            <a:rPr lang="zh-CN" altLang="en-US" sz="1600" kern="1200" dirty="0"/>
            <a:t>曲线有效特征峰的峰位和强度</a:t>
          </a:r>
        </a:p>
        <a:p>
          <a:pPr marL="171450" lvl="1" indent="-171450" algn="l" defTabSz="711200">
            <a:lnSpc>
              <a:spcPct val="90000"/>
            </a:lnSpc>
            <a:spcBef>
              <a:spcPct val="0"/>
            </a:spcBef>
            <a:spcAft>
              <a:spcPct val="15000"/>
            </a:spcAft>
            <a:buChar char="•"/>
          </a:pPr>
          <a:r>
            <a:rPr lang="en-US" altLang="en-US" sz="1600" b="1" kern="1200" dirty="0"/>
            <a:t>2018/09-2018/10</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将</a:t>
          </a:r>
          <a:r>
            <a:rPr lang="en-US" altLang="en-US" sz="1600" kern="1200" dirty="0"/>
            <a:t>XRD</a:t>
          </a:r>
          <a:r>
            <a:rPr lang="zh-CN" altLang="en-US" sz="1600" kern="1200" dirty="0"/>
            <a:t>曲线转换成对应的特征向量，计算特征向量的相似度（余弦相似度）</a:t>
          </a:r>
        </a:p>
        <a:p>
          <a:pPr marL="171450" lvl="1" indent="-171450" algn="l" defTabSz="711200">
            <a:lnSpc>
              <a:spcPct val="90000"/>
            </a:lnSpc>
            <a:spcBef>
              <a:spcPct val="0"/>
            </a:spcBef>
            <a:spcAft>
              <a:spcPct val="15000"/>
            </a:spcAft>
            <a:buChar char="•"/>
          </a:pPr>
          <a:r>
            <a:rPr lang="en-US" altLang="en-US" sz="1600" b="1" kern="1200" dirty="0"/>
            <a:t>2018/10-2019/02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用层次聚类根据相似性将</a:t>
          </a:r>
          <a:r>
            <a:rPr lang="en-US" altLang="en-US" sz="1600" kern="1200" dirty="0"/>
            <a:t>XRD</a:t>
          </a:r>
          <a:r>
            <a:rPr lang="zh-CN" altLang="en-US" sz="1600" kern="1200" dirty="0"/>
            <a:t>曲线分为</a:t>
          </a:r>
          <a:r>
            <a:rPr lang="en-US" altLang="en-US" sz="1600" kern="1200" dirty="0"/>
            <a:t>11</a:t>
          </a:r>
          <a:r>
            <a:rPr lang="zh-CN" altLang="en-US" sz="1600" kern="1200" dirty="0"/>
            <a:t>类，与标准相图上的</a:t>
          </a:r>
          <a:r>
            <a:rPr lang="en-US" altLang="en-US" sz="1600" kern="1200" dirty="0"/>
            <a:t>11</a:t>
          </a:r>
          <a:r>
            <a:rPr lang="zh-CN" altLang="en-US" sz="1600" kern="1200" dirty="0"/>
            <a:t>中相对应</a:t>
          </a:r>
        </a:p>
        <a:p>
          <a:pPr marL="171450" lvl="1" indent="-171450" algn="l" defTabSz="711200">
            <a:lnSpc>
              <a:spcPct val="90000"/>
            </a:lnSpc>
            <a:spcBef>
              <a:spcPct val="0"/>
            </a:spcBef>
            <a:spcAft>
              <a:spcPct val="15000"/>
            </a:spcAft>
            <a:buChar char="•"/>
          </a:pPr>
          <a:r>
            <a:rPr lang="en-US" altLang="en-US" sz="1600" b="1" kern="1200" dirty="0"/>
            <a:t>2019/03-2019/08</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结合聚类结果和成分信息构建相图</a:t>
          </a:r>
        </a:p>
        <a:p>
          <a:pPr marL="171450" lvl="1" indent="-171450" algn="l" defTabSz="711200">
            <a:lnSpc>
              <a:spcPct val="90000"/>
            </a:lnSpc>
            <a:spcBef>
              <a:spcPct val="0"/>
            </a:spcBef>
            <a:spcAft>
              <a:spcPct val="15000"/>
            </a:spcAft>
            <a:buChar char="•"/>
          </a:pPr>
          <a:r>
            <a:rPr lang="en-US" altLang="en-US" sz="1600" b="1" kern="1200" dirty="0"/>
            <a:t>2019/09-2019/12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针对可能存在的问题进行补充研究，撰写论文</a:t>
          </a:r>
        </a:p>
      </dsp:txBody>
      <dsp:txXfrm>
        <a:off x="3593" y="1270807"/>
        <a:ext cx="3503584" cy="4567680"/>
      </dsp:txXfrm>
    </dsp:sp>
    <dsp:sp modelId="{C5DF56FF-E1AF-43BD-AF0B-B675C7199115}">
      <dsp:nvSpPr>
        <dsp:cNvPr id="0" name=""/>
        <dsp:cNvSpPr/>
      </dsp:nvSpPr>
      <dsp:spPr>
        <a:xfrm>
          <a:off x="3997679" y="163321"/>
          <a:ext cx="3503584" cy="11074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利用多种神经网络预测</a:t>
          </a:r>
          <a:endParaRPr lang="en-US" altLang="zh-CN" sz="2000" b="1" kern="1200" dirty="0">
            <a:solidFill>
              <a:prstClr val="white"/>
            </a:solidFill>
            <a:latin typeface="等线" panose="020F0502020204030204"/>
            <a:ea typeface="等线" panose="02010600030101010101" pitchFamily="2" charset="-122"/>
            <a:cs typeface="+mn-cs"/>
          </a:endParaRPr>
        </a:p>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碳钢的大气腐蚀</a:t>
          </a:r>
        </a:p>
      </dsp:txBody>
      <dsp:txXfrm>
        <a:off x="3997679" y="163321"/>
        <a:ext cx="3503584" cy="1107485"/>
      </dsp:txXfrm>
    </dsp:sp>
    <dsp:sp modelId="{9CFAB478-94FA-4CEA-9615-66E8CE2D0E68}">
      <dsp:nvSpPr>
        <dsp:cNvPr id="0" name=""/>
        <dsp:cNvSpPr/>
      </dsp:nvSpPr>
      <dsp:spPr>
        <a:xfrm>
          <a:off x="3997679" y="1270807"/>
          <a:ext cx="3503584" cy="45676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altLang="en-US" sz="1600" b="1" kern="1200" dirty="0"/>
            <a:t>2018/08-2018/09</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搜集包含碳钢大气腐蚀的文献</a:t>
          </a:r>
        </a:p>
        <a:p>
          <a:pPr marL="171450" lvl="1" indent="-171450" algn="l" defTabSz="711200">
            <a:lnSpc>
              <a:spcPct val="90000"/>
            </a:lnSpc>
            <a:spcBef>
              <a:spcPct val="0"/>
            </a:spcBef>
            <a:spcAft>
              <a:spcPct val="15000"/>
            </a:spcAft>
            <a:buChar char="•"/>
          </a:pPr>
          <a:r>
            <a:rPr lang="en-US" altLang="en-US" sz="1600" b="1" kern="1200" dirty="0"/>
            <a:t>2018/09-2018/12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统一腐蚀数据格式，搭建三种神经网络</a:t>
          </a:r>
        </a:p>
        <a:p>
          <a:pPr marL="171450" lvl="1" indent="-171450" algn="l" defTabSz="711200">
            <a:lnSpc>
              <a:spcPct val="90000"/>
            </a:lnSpc>
            <a:spcBef>
              <a:spcPct val="0"/>
            </a:spcBef>
            <a:spcAft>
              <a:spcPct val="15000"/>
            </a:spcAft>
            <a:buChar char="•"/>
          </a:pPr>
          <a:r>
            <a:rPr lang="en-US" altLang="en-US" sz="1600" b="1" kern="1200" dirty="0"/>
            <a:t>2019/01-2019/03</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将实验数据带入神经网络进行训练、调试神经网络参数</a:t>
          </a:r>
        </a:p>
        <a:p>
          <a:pPr marL="171450" lvl="1" indent="-171450" algn="l" defTabSz="711200">
            <a:lnSpc>
              <a:spcPct val="90000"/>
            </a:lnSpc>
            <a:spcBef>
              <a:spcPct val="0"/>
            </a:spcBef>
            <a:spcAft>
              <a:spcPct val="15000"/>
            </a:spcAft>
            <a:buChar char="•"/>
          </a:pPr>
          <a:r>
            <a:rPr lang="en-US" altLang="en-US" sz="1600" b="1" kern="1200" dirty="0"/>
            <a:t>2019/04-2019/08</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确定最优神经网络模型，分析输入因素对碳钢腐蚀性能的影响</a:t>
          </a:r>
        </a:p>
        <a:p>
          <a:pPr marL="171450" lvl="1" indent="-171450" algn="l" defTabSz="711200">
            <a:lnSpc>
              <a:spcPct val="90000"/>
            </a:lnSpc>
            <a:spcBef>
              <a:spcPct val="0"/>
            </a:spcBef>
            <a:spcAft>
              <a:spcPct val="15000"/>
            </a:spcAft>
            <a:buChar char="•"/>
          </a:pPr>
          <a:r>
            <a:rPr lang="en-US" altLang="en-US" sz="1600" b="1" kern="1200" dirty="0"/>
            <a:t>2019/09-2019/12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针对可能存在的问题进行补充研究，撰写论文</a:t>
          </a:r>
        </a:p>
      </dsp:txBody>
      <dsp:txXfrm>
        <a:off x="3997679" y="1270807"/>
        <a:ext cx="3503584" cy="4567680"/>
      </dsp:txXfrm>
    </dsp:sp>
    <dsp:sp modelId="{96D17A05-5569-439E-A12F-11933A5A23F4}">
      <dsp:nvSpPr>
        <dsp:cNvPr id="0" name=""/>
        <dsp:cNvSpPr/>
      </dsp:nvSpPr>
      <dsp:spPr>
        <a:xfrm>
          <a:off x="7991765" y="163321"/>
          <a:ext cx="3503584" cy="11074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利用深度强化学习建立焊接接头成分、硬度与腐蚀性能之间的关系模型</a:t>
          </a:r>
        </a:p>
      </dsp:txBody>
      <dsp:txXfrm>
        <a:off x="7991765" y="163321"/>
        <a:ext cx="3503584" cy="1107485"/>
      </dsp:txXfrm>
    </dsp:sp>
    <dsp:sp modelId="{93F74BE4-8379-47AB-8431-920E1C484B3E}">
      <dsp:nvSpPr>
        <dsp:cNvPr id="0" name=""/>
        <dsp:cNvSpPr/>
      </dsp:nvSpPr>
      <dsp:spPr>
        <a:xfrm>
          <a:off x="7991765" y="1270807"/>
          <a:ext cx="3503584" cy="45676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altLang="en-US" sz="1600" b="1" kern="1200" dirty="0"/>
            <a:t>2018/08-2018/10</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学习深度强化学习的具体方法，查阅相关论文</a:t>
          </a:r>
        </a:p>
        <a:p>
          <a:pPr marL="171450" lvl="1" indent="-171450" algn="l" defTabSz="711200">
            <a:lnSpc>
              <a:spcPct val="90000"/>
            </a:lnSpc>
            <a:spcBef>
              <a:spcPct val="0"/>
            </a:spcBef>
            <a:spcAft>
              <a:spcPct val="15000"/>
            </a:spcAft>
            <a:buChar char="•"/>
          </a:pPr>
          <a:r>
            <a:rPr lang="en-US" altLang="en-US" sz="1600" b="1" kern="1200" dirty="0"/>
            <a:t>2018/11-2018/12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从原始实验数据中提取有效信息</a:t>
          </a:r>
        </a:p>
        <a:p>
          <a:pPr marL="171450" lvl="1" indent="-171450" algn="l" defTabSz="711200">
            <a:lnSpc>
              <a:spcPct val="90000"/>
            </a:lnSpc>
            <a:spcBef>
              <a:spcPct val="0"/>
            </a:spcBef>
            <a:spcAft>
              <a:spcPct val="15000"/>
            </a:spcAft>
            <a:buChar char="•"/>
          </a:pPr>
          <a:r>
            <a:rPr lang="en-US" altLang="en-US" sz="1600" b="1" kern="1200" dirty="0"/>
            <a:t>2019/01-2019/04</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搭建深度强化学习模型</a:t>
          </a:r>
        </a:p>
        <a:p>
          <a:pPr marL="171450" lvl="1" indent="-171450" algn="l" defTabSz="711200">
            <a:lnSpc>
              <a:spcPct val="90000"/>
            </a:lnSpc>
            <a:spcBef>
              <a:spcPct val="0"/>
            </a:spcBef>
            <a:spcAft>
              <a:spcPct val="15000"/>
            </a:spcAft>
            <a:buChar char="•"/>
          </a:pPr>
          <a:r>
            <a:rPr lang="en-US" altLang="en-US" sz="1600" b="1" kern="1200" dirty="0"/>
            <a:t>2019/05-2019/08</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将材料成分、硬度数据带入模型进行训练，调整模型参数</a:t>
          </a:r>
        </a:p>
        <a:p>
          <a:pPr marL="171450" lvl="1" indent="-171450" algn="l" defTabSz="711200">
            <a:lnSpc>
              <a:spcPct val="90000"/>
            </a:lnSpc>
            <a:spcBef>
              <a:spcPct val="0"/>
            </a:spcBef>
            <a:spcAft>
              <a:spcPct val="15000"/>
            </a:spcAft>
            <a:buChar char="•"/>
          </a:pPr>
          <a:r>
            <a:rPr lang="en-US" altLang="en-US" sz="1600" b="1" kern="1200" dirty="0"/>
            <a:t>2019/09-2019/12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确定模型结构，针对可能存在的问题进行补充研究，撰写论文</a:t>
          </a:r>
        </a:p>
      </dsp:txBody>
      <dsp:txXfrm>
        <a:off x="7991765" y="1270807"/>
        <a:ext cx="3503584" cy="456768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g>
</file>

<file path=ppt/media/image12.jpg>
</file>

<file path=ppt/media/image13.png>
</file>

<file path=ppt/media/image14.jpg>
</file>

<file path=ppt/media/image15.png>
</file>

<file path=ppt/media/image16.jp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29.png>
</file>

<file path=ppt/media/image3.jpg>
</file>

<file path=ppt/media/image30.jpg>
</file>

<file path=ppt/media/image31.png>
</file>

<file path=ppt/media/image32.jpg>
</file>

<file path=ppt/media/image33.png>
</file>

<file path=ppt/media/image34.png>
</file>

<file path=ppt/media/image35.jpeg>
</file>

<file path=ppt/media/image36.jpg>
</file>

<file path=ppt/media/image4.jpg>
</file>

<file path=ppt/media/image5.jpg>
</file>

<file path=ppt/media/image6.jpe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462C38-67F4-41D1-8FC9-2BF00EE9D727}" type="datetimeFigureOut">
              <a:rPr lang="zh-CN" altLang="en-US" smtClean="0"/>
              <a:t>2018/7/19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F02BD8-6253-46B2-8568-CA2B50DA6009}" type="slidenum">
              <a:rPr lang="zh-CN" altLang="en-US" smtClean="0"/>
              <a:t>‹#›</a:t>
            </a:fld>
            <a:endParaRPr lang="zh-CN" altLang="en-US"/>
          </a:p>
        </p:txBody>
      </p:sp>
    </p:spTree>
    <p:extLst>
      <p:ext uri="{BB962C8B-B14F-4D97-AF65-F5344CB8AC3E}">
        <p14:creationId xmlns:p14="http://schemas.microsoft.com/office/powerpoint/2010/main" val="13426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1</a:t>
            </a:fld>
            <a:endParaRPr lang="zh-CN" altLang="en-US"/>
          </a:p>
        </p:txBody>
      </p:sp>
    </p:spTree>
    <p:extLst>
      <p:ext uri="{BB962C8B-B14F-4D97-AF65-F5344CB8AC3E}">
        <p14:creationId xmlns:p14="http://schemas.microsoft.com/office/powerpoint/2010/main" val="1570672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Model link: http://588ku.com/office/60281.html</a:t>
            </a:r>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2</a:t>
            </a:fld>
            <a:endParaRPr lang="zh-CN" altLang="en-US"/>
          </a:p>
        </p:txBody>
      </p:sp>
    </p:spTree>
    <p:extLst>
      <p:ext uri="{BB962C8B-B14F-4D97-AF65-F5344CB8AC3E}">
        <p14:creationId xmlns:p14="http://schemas.microsoft.com/office/powerpoint/2010/main" val="2433074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1Panchenko Y M, </a:t>
            </a:r>
            <a:r>
              <a:rPr lang="en-US" altLang="zh-CN" dirty="0" err="1"/>
              <a:t>Marshakov</a:t>
            </a:r>
            <a:r>
              <a:rPr lang="en-US" altLang="zh-CN" dirty="0"/>
              <a:t> A I. Prediction of First-Year Corrosion Losses of Carbon Steel and Zinc in Continental Regions.[J]. Materials, 2017, 10(4):422.</a:t>
            </a:r>
          </a:p>
          <a:p>
            <a:r>
              <a:rPr lang="en-US" altLang="zh-CN" dirty="0"/>
              <a:t>2Institution B S. Corrosion of metals and alloys. Corrosivity of atmospheres. Guiding values for the corrosivity categories[J].</a:t>
            </a:r>
          </a:p>
          <a:p>
            <a:r>
              <a:rPr lang="en-US" altLang="zh-CN" dirty="0"/>
              <a:t>3</a:t>
            </a:r>
            <a:r>
              <a:rPr lang="zh-CN" altLang="en-US" dirty="0"/>
              <a:t>唐其环</a:t>
            </a:r>
            <a:r>
              <a:rPr lang="en-US" altLang="zh-CN" dirty="0"/>
              <a:t>. </a:t>
            </a:r>
            <a:r>
              <a:rPr lang="zh-CN" altLang="en-US" dirty="0"/>
              <a:t>用</a:t>
            </a:r>
            <a:r>
              <a:rPr lang="en-US" altLang="zh-CN" dirty="0"/>
              <a:t>GM(1 1)</a:t>
            </a:r>
            <a:r>
              <a:rPr lang="zh-CN" altLang="en-US" dirty="0"/>
              <a:t>模型拟合大气腐蚀数据</a:t>
            </a:r>
            <a:r>
              <a:rPr lang="en-US" altLang="zh-CN" dirty="0"/>
              <a:t>[J]. </a:t>
            </a:r>
            <a:r>
              <a:rPr lang="zh-CN" altLang="en-US" dirty="0"/>
              <a:t>腐蚀与防护</a:t>
            </a:r>
            <a:r>
              <a:rPr lang="en-US" altLang="zh-CN" dirty="0"/>
              <a:t>, 1993(1).</a:t>
            </a:r>
          </a:p>
          <a:p>
            <a:r>
              <a:rPr lang="en-US" altLang="zh-CN" dirty="0"/>
              <a:t>4Chico B, Fuente D </a:t>
            </a:r>
            <a:r>
              <a:rPr lang="en-US" altLang="zh-CN" dirty="0" err="1"/>
              <a:t>D</a:t>
            </a:r>
            <a:r>
              <a:rPr lang="en-US" altLang="zh-CN" dirty="0"/>
              <a:t> L, Díaz I, et al. Annual Atmospheric Corrosion of Carbon Steel Worldwide. An Integration of ISOCORRAG, ICP/UNECE and MICAT Databases[J]. Materials, 2017, 10(6).</a:t>
            </a:r>
          </a:p>
          <a:p>
            <a:r>
              <a:rPr lang="en-US" altLang="zh-CN" dirty="0"/>
              <a:t>5Pintos S, </a:t>
            </a:r>
            <a:r>
              <a:rPr lang="en-US" altLang="zh-CN" dirty="0" err="1"/>
              <a:t>Queipo</a:t>
            </a:r>
            <a:r>
              <a:rPr lang="en-US" altLang="zh-CN" dirty="0"/>
              <a:t> N V, </a:t>
            </a:r>
            <a:r>
              <a:rPr lang="en-US" altLang="zh-CN" dirty="0" err="1"/>
              <a:t>Rincón</a:t>
            </a:r>
            <a:r>
              <a:rPr lang="en-US" altLang="zh-CN" dirty="0"/>
              <a:t> O T D, et al. Artificial neural network modeling of atmospheric corrosion in the MICAT project[J]. Corrosion Science, 2000, 42(1):35-52.</a:t>
            </a:r>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15</a:t>
            </a:fld>
            <a:endParaRPr lang="zh-CN" altLang="en-US"/>
          </a:p>
        </p:txBody>
      </p:sp>
    </p:spTree>
    <p:extLst>
      <p:ext uri="{BB962C8B-B14F-4D97-AF65-F5344CB8AC3E}">
        <p14:creationId xmlns:p14="http://schemas.microsoft.com/office/powerpoint/2010/main" val="392761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75C714-E429-4D6E-9C52-AE91897665D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EF4DF8A-01F5-4303-9779-103D3B315C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C3D128D-0E38-48A0-B870-AEF9F816DEAE}"/>
              </a:ext>
            </a:extLst>
          </p:cNvPr>
          <p:cNvSpPr>
            <a:spLocks noGrp="1"/>
          </p:cNvSpPr>
          <p:nvPr>
            <p:ph type="dt" sz="half" idx="10"/>
          </p:nvPr>
        </p:nvSpPr>
        <p:spPr/>
        <p:txBody>
          <a:bodyPr/>
          <a:lstStyle/>
          <a:p>
            <a:fld id="{3EA9C26E-4CE2-41A3-86ED-BDA23CDAB0B5}" type="datetime1">
              <a:rPr lang="zh-CN" altLang="en-US" smtClean="0"/>
              <a:t>2018/7/19</a:t>
            </a:fld>
            <a:endParaRPr lang="zh-CN" altLang="en-US"/>
          </a:p>
        </p:txBody>
      </p:sp>
      <p:sp>
        <p:nvSpPr>
          <p:cNvPr id="5" name="页脚占位符 4">
            <a:extLst>
              <a:ext uri="{FF2B5EF4-FFF2-40B4-BE49-F238E27FC236}">
                <a16:creationId xmlns:a16="http://schemas.microsoft.com/office/drawing/2014/main" id="{6BDC6AE4-678F-4425-AAB5-B314D65FBE9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4D3DA3-42BC-46C5-A910-9258D83987C4}"/>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3855679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7F5121-F7C3-474B-BDAC-AA2BA017023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34F2C87-3930-4828-9013-76F0EA1F0CCF}"/>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C725BAC-AD64-4210-ADF3-09D0FA53745B}"/>
              </a:ext>
            </a:extLst>
          </p:cNvPr>
          <p:cNvSpPr>
            <a:spLocks noGrp="1"/>
          </p:cNvSpPr>
          <p:nvPr>
            <p:ph type="dt" sz="half" idx="10"/>
          </p:nvPr>
        </p:nvSpPr>
        <p:spPr/>
        <p:txBody>
          <a:bodyPr/>
          <a:lstStyle/>
          <a:p>
            <a:fld id="{3B8D4A50-9685-4F79-A006-A9A18621A9F2}" type="datetime1">
              <a:rPr lang="zh-CN" altLang="en-US" smtClean="0"/>
              <a:t>2018/7/19</a:t>
            </a:fld>
            <a:endParaRPr lang="zh-CN" altLang="en-US"/>
          </a:p>
        </p:txBody>
      </p:sp>
      <p:sp>
        <p:nvSpPr>
          <p:cNvPr id="5" name="页脚占位符 4">
            <a:extLst>
              <a:ext uri="{FF2B5EF4-FFF2-40B4-BE49-F238E27FC236}">
                <a16:creationId xmlns:a16="http://schemas.microsoft.com/office/drawing/2014/main" id="{C7EBAC02-DD0C-4A6E-A42E-83DE807D1FF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1530FEB-BC0F-4D43-AEA3-DFD07EC22E8B}"/>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904441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96D6B5E-5C79-44A8-9375-8369B78B9A2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EE28597-2529-40A5-9E74-89C54B086125}"/>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D1D9A25-2D9B-406F-AD2D-6A948447818E}"/>
              </a:ext>
            </a:extLst>
          </p:cNvPr>
          <p:cNvSpPr>
            <a:spLocks noGrp="1"/>
          </p:cNvSpPr>
          <p:nvPr>
            <p:ph type="dt" sz="half" idx="10"/>
          </p:nvPr>
        </p:nvSpPr>
        <p:spPr/>
        <p:txBody>
          <a:bodyPr/>
          <a:lstStyle/>
          <a:p>
            <a:fld id="{4BBF84F0-007F-4D0C-A5A4-61153A40E2E4}" type="datetime1">
              <a:rPr lang="zh-CN" altLang="en-US" smtClean="0"/>
              <a:t>2018/7/19</a:t>
            </a:fld>
            <a:endParaRPr lang="zh-CN" altLang="en-US"/>
          </a:p>
        </p:txBody>
      </p:sp>
      <p:sp>
        <p:nvSpPr>
          <p:cNvPr id="5" name="页脚占位符 4">
            <a:extLst>
              <a:ext uri="{FF2B5EF4-FFF2-40B4-BE49-F238E27FC236}">
                <a16:creationId xmlns:a16="http://schemas.microsoft.com/office/drawing/2014/main" id="{AE71B629-19D0-4133-AA00-A6911464086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C736CED-815F-4132-AFFD-0C479C975AF5}"/>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3818300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1D92C1-2F29-4597-953D-CEB257312A4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1C605A6-2823-437E-85F5-C610A8B29DB3}"/>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25190B0-ECAD-4006-80A1-1D3FA5D2B002}"/>
              </a:ext>
            </a:extLst>
          </p:cNvPr>
          <p:cNvSpPr>
            <a:spLocks noGrp="1"/>
          </p:cNvSpPr>
          <p:nvPr>
            <p:ph type="dt" sz="half" idx="10"/>
          </p:nvPr>
        </p:nvSpPr>
        <p:spPr/>
        <p:txBody>
          <a:bodyPr/>
          <a:lstStyle/>
          <a:p>
            <a:fld id="{5A1875D9-DD18-463B-8D14-9F5B7B2AAAA1}" type="datetime1">
              <a:rPr lang="zh-CN" altLang="en-US" smtClean="0"/>
              <a:t>2018/7/19</a:t>
            </a:fld>
            <a:endParaRPr lang="zh-CN" altLang="en-US"/>
          </a:p>
        </p:txBody>
      </p:sp>
      <p:sp>
        <p:nvSpPr>
          <p:cNvPr id="5" name="页脚占位符 4">
            <a:extLst>
              <a:ext uri="{FF2B5EF4-FFF2-40B4-BE49-F238E27FC236}">
                <a16:creationId xmlns:a16="http://schemas.microsoft.com/office/drawing/2014/main" id="{05FC92B0-D8E5-4DC0-8CE2-33F84731D80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274EB7D-0A75-4070-9FA5-BE42143E8D40}"/>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2413483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BA03F6-5380-4B54-A6C6-63C2D8667A6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2ACC56E-2EEF-4AC1-9639-5539DFA898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42E56C9C-9BE2-4D1F-B522-FA3FEFAFAF69}"/>
              </a:ext>
            </a:extLst>
          </p:cNvPr>
          <p:cNvSpPr>
            <a:spLocks noGrp="1"/>
          </p:cNvSpPr>
          <p:nvPr>
            <p:ph type="dt" sz="half" idx="10"/>
          </p:nvPr>
        </p:nvSpPr>
        <p:spPr/>
        <p:txBody>
          <a:bodyPr/>
          <a:lstStyle/>
          <a:p>
            <a:fld id="{FEB49064-1CEB-457A-B9CD-0352A56D5FBF}" type="datetime1">
              <a:rPr lang="zh-CN" altLang="en-US" smtClean="0"/>
              <a:t>2018/7/19</a:t>
            </a:fld>
            <a:endParaRPr lang="zh-CN" altLang="en-US"/>
          </a:p>
        </p:txBody>
      </p:sp>
      <p:sp>
        <p:nvSpPr>
          <p:cNvPr id="5" name="页脚占位符 4">
            <a:extLst>
              <a:ext uri="{FF2B5EF4-FFF2-40B4-BE49-F238E27FC236}">
                <a16:creationId xmlns:a16="http://schemas.microsoft.com/office/drawing/2014/main" id="{BE93EA1F-9DB8-4813-AFE4-0D9D9E4EF09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FCD3EF4-0EA9-4A2B-81BF-FCB92619F616}"/>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2213402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44E271-7F6B-4DC3-87A0-A3EA0408D6B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DED7F84-ADDD-40BA-8A02-BDE2F3E36002}"/>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0CB0C25F-AF5D-4F55-BE00-B3BBA93582CD}"/>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15030F32-1317-44C9-8D3D-A24491BFCC4C}"/>
              </a:ext>
            </a:extLst>
          </p:cNvPr>
          <p:cNvSpPr>
            <a:spLocks noGrp="1"/>
          </p:cNvSpPr>
          <p:nvPr>
            <p:ph type="dt" sz="half" idx="10"/>
          </p:nvPr>
        </p:nvSpPr>
        <p:spPr/>
        <p:txBody>
          <a:bodyPr/>
          <a:lstStyle/>
          <a:p>
            <a:fld id="{437A46BA-C0B2-4828-817F-0A4880E15689}" type="datetime1">
              <a:rPr lang="zh-CN" altLang="en-US" smtClean="0"/>
              <a:t>2018/7/19</a:t>
            </a:fld>
            <a:endParaRPr lang="zh-CN" altLang="en-US"/>
          </a:p>
        </p:txBody>
      </p:sp>
      <p:sp>
        <p:nvSpPr>
          <p:cNvPr id="6" name="页脚占位符 5">
            <a:extLst>
              <a:ext uri="{FF2B5EF4-FFF2-40B4-BE49-F238E27FC236}">
                <a16:creationId xmlns:a16="http://schemas.microsoft.com/office/drawing/2014/main" id="{B46D9FBA-6740-4BE2-A282-A756939F787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0E8C1F6-74BC-40A1-ABB8-C4558316830C}"/>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876803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72AF3-1FB0-4450-9328-BF3270575BA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D0D4154-9E35-4C18-877E-2525A084A6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E1A4E36-9988-4B8C-98B0-D8B391971500}"/>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A9031EB-3868-4561-A521-01BBA545C2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1DD2588D-6D7A-4830-BDB0-D7CAE5524F5A}"/>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74A58D96-C339-4FF0-9AE3-7347C9AA9EB5}"/>
              </a:ext>
            </a:extLst>
          </p:cNvPr>
          <p:cNvSpPr>
            <a:spLocks noGrp="1"/>
          </p:cNvSpPr>
          <p:nvPr>
            <p:ph type="dt" sz="half" idx="10"/>
          </p:nvPr>
        </p:nvSpPr>
        <p:spPr/>
        <p:txBody>
          <a:bodyPr/>
          <a:lstStyle/>
          <a:p>
            <a:fld id="{8B261843-1A84-436C-B83F-2BE132597B05}" type="datetime1">
              <a:rPr lang="zh-CN" altLang="en-US" smtClean="0"/>
              <a:t>2018/7/19</a:t>
            </a:fld>
            <a:endParaRPr lang="zh-CN" altLang="en-US"/>
          </a:p>
        </p:txBody>
      </p:sp>
      <p:sp>
        <p:nvSpPr>
          <p:cNvPr id="8" name="页脚占位符 7">
            <a:extLst>
              <a:ext uri="{FF2B5EF4-FFF2-40B4-BE49-F238E27FC236}">
                <a16:creationId xmlns:a16="http://schemas.microsoft.com/office/drawing/2014/main" id="{4749615D-DFDD-463A-9FC9-C6CAEF4CFEA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7A213A80-A6F9-420A-BE83-020A87E7EA2F}"/>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392037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978E08-B19A-40EC-8A03-804B95E8F69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0921409-1FF9-4397-AD37-FD645B4CE39D}"/>
              </a:ext>
            </a:extLst>
          </p:cNvPr>
          <p:cNvSpPr>
            <a:spLocks noGrp="1"/>
          </p:cNvSpPr>
          <p:nvPr>
            <p:ph type="dt" sz="half" idx="10"/>
          </p:nvPr>
        </p:nvSpPr>
        <p:spPr/>
        <p:txBody>
          <a:bodyPr/>
          <a:lstStyle/>
          <a:p>
            <a:fld id="{AABEC9DE-40A3-4267-BC90-20D6BE8EA3FB}" type="datetime1">
              <a:rPr lang="zh-CN" altLang="en-US" smtClean="0"/>
              <a:t>2018/7/19</a:t>
            </a:fld>
            <a:endParaRPr lang="zh-CN" altLang="en-US"/>
          </a:p>
        </p:txBody>
      </p:sp>
      <p:sp>
        <p:nvSpPr>
          <p:cNvPr id="4" name="页脚占位符 3">
            <a:extLst>
              <a:ext uri="{FF2B5EF4-FFF2-40B4-BE49-F238E27FC236}">
                <a16:creationId xmlns:a16="http://schemas.microsoft.com/office/drawing/2014/main" id="{973AA4BB-618E-4597-9F8E-FB639D46F91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84D1737-460C-4F8F-9CCB-519614F6BB84}"/>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181571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D7BCB40-4C62-4D9C-A02A-90D1876C2214}"/>
              </a:ext>
            </a:extLst>
          </p:cNvPr>
          <p:cNvSpPr>
            <a:spLocks noGrp="1"/>
          </p:cNvSpPr>
          <p:nvPr>
            <p:ph type="dt" sz="half" idx="10"/>
          </p:nvPr>
        </p:nvSpPr>
        <p:spPr/>
        <p:txBody>
          <a:bodyPr/>
          <a:lstStyle/>
          <a:p>
            <a:fld id="{BF846BAE-D968-449E-836E-A9BDA4D81EA3}" type="datetime1">
              <a:rPr lang="zh-CN" altLang="en-US" smtClean="0"/>
              <a:t>2018/7/19</a:t>
            </a:fld>
            <a:endParaRPr lang="zh-CN" altLang="en-US"/>
          </a:p>
        </p:txBody>
      </p:sp>
      <p:sp>
        <p:nvSpPr>
          <p:cNvPr id="3" name="页脚占位符 2">
            <a:extLst>
              <a:ext uri="{FF2B5EF4-FFF2-40B4-BE49-F238E27FC236}">
                <a16:creationId xmlns:a16="http://schemas.microsoft.com/office/drawing/2014/main" id="{10270772-8979-443A-BE81-2117F8ED559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D57B0A4-ED90-4242-BA1B-404958CB4441}"/>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229755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9F1703-5CE2-4C9E-A487-9CB9141ADF5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AC2F22D-7415-44F5-A622-82E69F6892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4F92A716-7562-4EB0-96C0-4DE000656A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86C8CC07-5E6D-417F-899F-65464E6C7F44}"/>
              </a:ext>
            </a:extLst>
          </p:cNvPr>
          <p:cNvSpPr>
            <a:spLocks noGrp="1"/>
          </p:cNvSpPr>
          <p:nvPr>
            <p:ph type="dt" sz="half" idx="10"/>
          </p:nvPr>
        </p:nvSpPr>
        <p:spPr/>
        <p:txBody>
          <a:bodyPr/>
          <a:lstStyle/>
          <a:p>
            <a:fld id="{6C1824D1-04AA-4C18-A7F5-9B5028EB3994}" type="datetime1">
              <a:rPr lang="zh-CN" altLang="en-US" smtClean="0"/>
              <a:t>2018/7/19</a:t>
            </a:fld>
            <a:endParaRPr lang="zh-CN" altLang="en-US"/>
          </a:p>
        </p:txBody>
      </p:sp>
      <p:sp>
        <p:nvSpPr>
          <p:cNvPr id="6" name="页脚占位符 5">
            <a:extLst>
              <a:ext uri="{FF2B5EF4-FFF2-40B4-BE49-F238E27FC236}">
                <a16:creationId xmlns:a16="http://schemas.microsoft.com/office/drawing/2014/main" id="{CC8D1F86-B8DC-4C80-A06A-5CD59659FA9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AFEFA01-1D62-416F-9E79-D972478543B1}"/>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961257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AC2F01-527D-4069-B2CD-8A8429FCFC7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6DA118A-E434-4214-8152-F9F72C3A9A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F12BE0D-27B8-4FF7-A22D-D53122BE6F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7595A993-8BAF-4E05-820B-D6A26FA98189}"/>
              </a:ext>
            </a:extLst>
          </p:cNvPr>
          <p:cNvSpPr>
            <a:spLocks noGrp="1"/>
          </p:cNvSpPr>
          <p:nvPr>
            <p:ph type="dt" sz="half" idx="10"/>
          </p:nvPr>
        </p:nvSpPr>
        <p:spPr/>
        <p:txBody>
          <a:bodyPr/>
          <a:lstStyle/>
          <a:p>
            <a:fld id="{E43E28BE-1B0F-40E9-94DB-A68753339076}" type="datetime1">
              <a:rPr lang="zh-CN" altLang="en-US" smtClean="0"/>
              <a:t>2018/7/19</a:t>
            </a:fld>
            <a:endParaRPr lang="zh-CN" altLang="en-US"/>
          </a:p>
        </p:txBody>
      </p:sp>
      <p:sp>
        <p:nvSpPr>
          <p:cNvPr id="6" name="页脚占位符 5">
            <a:extLst>
              <a:ext uri="{FF2B5EF4-FFF2-40B4-BE49-F238E27FC236}">
                <a16:creationId xmlns:a16="http://schemas.microsoft.com/office/drawing/2014/main" id="{39B8B17B-DB41-4A81-9ADC-00E4EFC87FE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F9940CB-FA60-46E9-B3FA-465654330875}"/>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363239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A52EA12-DE34-4735-8AE4-68391D33C5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B29093A-A069-4F44-A8F4-98740C2B09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E646934-BEAC-4490-AA20-39FCFC92E7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CF42A0-FF07-4299-BFF1-C0BB0FE6AA84}" type="datetime1">
              <a:rPr lang="zh-CN" altLang="en-US" smtClean="0"/>
              <a:t>2018/7/19</a:t>
            </a:fld>
            <a:endParaRPr lang="zh-CN" altLang="en-US"/>
          </a:p>
        </p:txBody>
      </p:sp>
      <p:sp>
        <p:nvSpPr>
          <p:cNvPr id="5" name="页脚占位符 4">
            <a:extLst>
              <a:ext uri="{FF2B5EF4-FFF2-40B4-BE49-F238E27FC236}">
                <a16:creationId xmlns:a16="http://schemas.microsoft.com/office/drawing/2014/main" id="{64227D79-7B3C-4DF0-BFB5-452DB0F487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3C47C6B-94E3-418B-818A-18941D19B7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652521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jpg"/><Relationship Id="rId7"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28.jpg"/></Relationships>
</file>

<file path=ppt/slides/_rels/slide2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2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641244D-45BD-4BA8-AA0C-BBC6E34EF7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4" name="文本框 3">
            <a:extLst>
              <a:ext uri="{FF2B5EF4-FFF2-40B4-BE49-F238E27FC236}">
                <a16:creationId xmlns:a16="http://schemas.microsoft.com/office/drawing/2014/main" id="{CEB94D47-92DB-4ECF-A0AA-B6179AF94E4F}"/>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D4044BDE-EC24-4DD6-BCB7-E1D423346334}"/>
              </a:ext>
            </a:extLst>
          </p:cNvPr>
          <p:cNvSpPr txBox="1"/>
          <p:nvPr/>
        </p:nvSpPr>
        <p:spPr>
          <a:xfrm>
            <a:off x="649634" y="2769952"/>
            <a:ext cx="10892726" cy="707886"/>
          </a:xfrm>
          <a:prstGeom prst="rect">
            <a:avLst/>
          </a:prstGeom>
          <a:noFill/>
        </p:spPr>
        <p:txBody>
          <a:bodyPr wrap="none" rtlCol="0">
            <a:spAutoFit/>
          </a:bodyPr>
          <a:lstStyle/>
          <a:p>
            <a:pPr algn="ctr"/>
            <a:r>
              <a:rPr lang="zh-CN" altLang="en-US" sz="4000" b="1" dirty="0">
                <a:latin typeface="微软雅黑" panose="020B0503020204020204" pitchFamily="34" charset="-122"/>
                <a:ea typeface="微软雅黑" panose="020B0503020204020204" pitchFamily="34" charset="-122"/>
              </a:rPr>
              <a:t>利用机器学习构建材料成分</a:t>
            </a:r>
            <a:r>
              <a:rPr lang="en-US" altLang="zh-CN" sz="4000" b="1" dirty="0">
                <a:latin typeface="微软雅黑" panose="020B0503020204020204" pitchFamily="34" charset="-122"/>
                <a:ea typeface="微软雅黑" panose="020B0503020204020204" pitchFamily="34" charset="-122"/>
              </a:rPr>
              <a:t>-</a:t>
            </a:r>
            <a:r>
              <a:rPr lang="zh-CN" altLang="en-US" sz="4000" b="1" dirty="0">
                <a:latin typeface="微软雅黑" panose="020B0503020204020204" pitchFamily="34" charset="-122"/>
                <a:ea typeface="微软雅黑" panose="020B0503020204020204" pitchFamily="34" charset="-122"/>
              </a:rPr>
              <a:t>结构</a:t>
            </a:r>
            <a:r>
              <a:rPr lang="en-US" altLang="zh-CN" sz="4000" b="1" dirty="0">
                <a:latin typeface="微软雅黑" panose="020B0503020204020204" pitchFamily="34" charset="-122"/>
                <a:ea typeface="微软雅黑" panose="020B0503020204020204" pitchFamily="34" charset="-122"/>
              </a:rPr>
              <a:t>-</a:t>
            </a:r>
            <a:r>
              <a:rPr lang="zh-CN" altLang="en-US" sz="4000" b="1" dirty="0">
                <a:latin typeface="微软雅黑" panose="020B0503020204020204" pitchFamily="34" charset="-122"/>
                <a:ea typeface="微软雅黑" panose="020B0503020204020204" pitchFamily="34" charset="-122"/>
              </a:rPr>
              <a:t>性能关系模型</a:t>
            </a:r>
          </a:p>
        </p:txBody>
      </p:sp>
      <p:grpSp>
        <p:nvGrpSpPr>
          <p:cNvPr id="21" name="组合 20">
            <a:extLst>
              <a:ext uri="{FF2B5EF4-FFF2-40B4-BE49-F238E27FC236}">
                <a16:creationId xmlns:a16="http://schemas.microsoft.com/office/drawing/2014/main" id="{DB1AAEC9-6226-431E-8339-889E0DACEFF6}"/>
              </a:ext>
            </a:extLst>
          </p:cNvPr>
          <p:cNvGrpSpPr/>
          <p:nvPr/>
        </p:nvGrpSpPr>
        <p:grpSpPr>
          <a:xfrm>
            <a:off x="9583941" y="4968177"/>
            <a:ext cx="1950523" cy="400110"/>
            <a:chOff x="6337586" y="3008839"/>
            <a:chExt cx="1950523" cy="400110"/>
          </a:xfrm>
        </p:grpSpPr>
        <p:sp>
          <p:nvSpPr>
            <p:cNvPr id="7" name="文本框 6">
              <a:extLst>
                <a:ext uri="{FF2B5EF4-FFF2-40B4-BE49-F238E27FC236}">
                  <a16:creationId xmlns:a16="http://schemas.microsoft.com/office/drawing/2014/main" id="{9E14C339-E623-46A8-B9C2-3D66F9DA1C57}"/>
                </a:ext>
              </a:extLst>
            </p:cNvPr>
            <p:cNvSpPr txBox="1"/>
            <p:nvPr/>
          </p:nvSpPr>
          <p:spPr>
            <a:xfrm>
              <a:off x="6337586" y="3008839"/>
              <a:ext cx="146706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指导老师：</a:t>
              </a:r>
            </a:p>
          </p:txBody>
        </p:sp>
        <p:sp>
          <p:nvSpPr>
            <p:cNvPr id="8" name="文本框 7">
              <a:extLst>
                <a:ext uri="{FF2B5EF4-FFF2-40B4-BE49-F238E27FC236}">
                  <a16:creationId xmlns:a16="http://schemas.microsoft.com/office/drawing/2014/main" id="{F25B36B7-7EDC-4CC0-AD43-D3224CC3CC8A}"/>
                </a:ext>
              </a:extLst>
            </p:cNvPr>
            <p:cNvSpPr txBox="1"/>
            <p:nvPr/>
          </p:nvSpPr>
          <p:spPr>
            <a:xfrm>
              <a:off x="7590482" y="3008839"/>
              <a:ext cx="697627"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金莹</a:t>
              </a:r>
            </a:p>
          </p:txBody>
        </p:sp>
      </p:grpSp>
      <p:grpSp>
        <p:nvGrpSpPr>
          <p:cNvPr id="20" name="组合 19">
            <a:extLst>
              <a:ext uri="{FF2B5EF4-FFF2-40B4-BE49-F238E27FC236}">
                <a16:creationId xmlns:a16="http://schemas.microsoft.com/office/drawing/2014/main" id="{874281F7-2E4F-4837-84F1-74FB42DA19F5}"/>
              </a:ext>
            </a:extLst>
          </p:cNvPr>
          <p:cNvGrpSpPr/>
          <p:nvPr/>
        </p:nvGrpSpPr>
        <p:grpSpPr>
          <a:xfrm>
            <a:off x="9583941" y="4475269"/>
            <a:ext cx="1958419" cy="400110"/>
            <a:chOff x="3268394" y="3008839"/>
            <a:chExt cx="1958419" cy="400110"/>
          </a:xfrm>
        </p:grpSpPr>
        <p:sp>
          <p:nvSpPr>
            <p:cNvPr id="6" name="文本框 5">
              <a:extLst>
                <a:ext uri="{FF2B5EF4-FFF2-40B4-BE49-F238E27FC236}">
                  <a16:creationId xmlns:a16="http://schemas.microsoft.com/office/drawing/2014/main" id="{881FF013-50BB-402A-83AB-34A2FA041453}"/>
                </a:ext>
              </a:extLst>
            </p:cNvPr>
            <p:cNvSpPr txBox="1"/>
            <p:nvPr/>
          </p:nvSpPr>
          <p:spPr>
            <a:xfrm>
              <a:off x="3268394" y="3008839"/>
              <a:ext cx="121058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汇报人：</a:t>
              </a:r>
            </a:p>
          </p:txBody>
        </p:sp>
        <p:sp>
          <p:nvSpPr>
            <p:cNvPr id="9" name="文本框 8">
              <a:extLst>
                <a:ext uri="{FF2B5EF4-FFF2-40B4-BE49-F238E27FC236}">
                  <a16:creationId xmlns:a16="http://schemas.microsoft.com/office/drawing/2014/main" id="{E69D6B95-1D71-417A-A60F-D7E65F355EA0}"/>
                </a:ext>
              </a:extLst>
            </p:cNvPr>
            <p:cNvSpPr txBox="1"/>
            <p:nvPr/>
          </p:nvSpPr>
          <p:spPr>
            <a:xfrm>
              <a:off x="4272706" y="3008839"/>
              <a:ext cx="954107"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赵朝阳</a:t>
              </a:r>
            </a:p>
          </p:txBody>
        </p:sp>
      </p:grpSp>
      <p:sp>
        <p:nvSpPr>
          <p:cNvPr id="29" name="灯片编号占位符 28">
            <a:extLst>
              <a:ext uri="{FF2B5EF4-FFF2-40B4-BE49-F238E27FC236}">
                <a16:creationId xmlns:a16="http://schemas.microsoft.com/office/drawing/2014/main" id="{AC369C53-DB96-4249-B3AB-B7223944F49E}"/>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1</a:t>
            </a:fld>
            <a:endParaRPr lang="zh-CN" altLang="en-US"/>
          </a:p>
        </p:txBody>
      </p:sp>
      <p:grpSp>
        <p:nvGrpSpPr>
          <p:cNvPr id="17" name="组合 16">
            <a:extLst>
              <a:ext uri="{FF2B5EF4-FFF2-40B4-BE49-F238E27FC236}">
                <a16:creationId xmlns:a16="http://schemas.microsoft.com/office/drawing/2014/main" id="{3E35BF66-B1AF-4F9E-9D77-52C6839D6F5B}"/>
              </a:ext>
            </a:extLst>
          </p:cNvPr>
          <p:cNvGrpSpPr/>
          <p:nvPr/>
        </p:nvGrpSpPr>
        <p:grpSpPr>
          <a:xfrm>
            <a:off x="9583941" y="5461085"/>
            <a:ext cx="1950523" cy="400110"/>
            <a:chOff x="6337586" y="3008839"/>
            <a:chExt cx="1950523" cy="400110"/>
          </a:xfrm>
        </p:grpSpPr>
        <p:sp>
          <p:nvSpPr>
            <p:cNvPr id="18" name="文本框 17">
              <a:extLst>
                <a:ext uri="{FF2B5EF4-FFF2-40B4-BE49-F238E27FC236}">
                  <a16:creationId xmlns:a16="http://schemas.microsoft.com/office/drawing/2014/main" id="{B553C515-201A-4580-8903-592008D160BA}"/>
                </a:ext>
              </a:extLst>
            </p:cNvPr>
            <p:cNvSpPr txBox="1"/>
            <p:nvPr/>
          </p:nvSpPr>
          <p:spPr>
            <a:xfrm>
              <a:off x="6337586" y="3008839"/>
              <a:ext cx="146706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指导老师：</a:t>
              </a:r>
            </a:p>
          </p:txBody>
        </p:sp>
        <p:sp>
          <p:nvSpPr>
            <p:cNvPr id="19" name="文本框 18">
              <a:extLst>
                <a:ext uri="{FF2B5EF4-FFF2-40B4-BE49-F238E27FC236}">
                  <a16:creationId xmlns:a16="http://schemas.microsoft.com/office/drawing/2014/main" id="{A20D897C-69F5-41BC-997F-365EDE7621C4}"/>
                </a:ext>
              </a:extLst>
            </p:cNvPr>
            <p:cNvSpPr txBox="1"/>
            <p:nvPr/>
          </p:nvSpPr>
          <p:spPr>
            <a:xfrm>
              <a:off x="7590482" y="3008839"/>
              <a:ext cx="697627"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时鹏</a:t>
              </a:r>
            </a:p>
          </p:txBody>
        </p:sp>
      </p:grpSp>
      <p:grpSp>
        <p:nvGrpSpPr>
          <p:cNvPr id="24" name="组合 23">
            <a:extLst>
              <a:ext uri="{FF2B5EF4-FFF2-40B4-BE49-F238E27FC236}">
                <a16:creationId xmlns:a16="http://schemas.microsoft.com/office/drawing/2014/main" id="{4E2B02D7-A622-4E08-B7A8-03D78FB46758}"/>
              </a:ext>
            </a:extLst>
          </p:cNvPr>
          <p:cNvGrpSpPr/>
          <p:nvPr/>
        </p:nvGrpSpPr>
        <p:grpSpPr>
          <a:xfrm>
            <a:off x="9583941" y="5956240"/>
            <a:ext cx="2207003" cy="400110"/>
            <a:chOff x="6337586" y="3008839"/>
            <a:chExt cx="2207003" cy="400110"/>
          </a:xfrm>
        </p:grpSpPr>
        <p:sp>
          <p:nvSpPr>
            <p:cNvPr id="25" name="文本框 24">
              <a:extLst>
                <a:ext uri="{FF2B5EF4-FFF2-40B4-BE49-F238E27FC236}">
                  <a16:creationId xmlns:a16="http://schemas.microsoft.com/office/drawing/2014/main" id="{EE10589F-4F0D-4B67-9974-4168372E2FE7}"/>
                </a:ext>
              </a:extLst>
            </p:cNvPr>
            <p:cNvSpPr txBox="1"/>
            <p:nvPr/>
          </p:nvSpPr>
          <p:spPr>
            <a:xfrm>
              <a:off x="6337586" y="3008839"/>
              <a:ext cx="146706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指导老师：</a:t>
              </a:r>
            </a:p>
          </p:txBody>
        </p:sp>
        <p:sp>
          <p:nvSpPr>
            <p:cNvPr id="26" name="文本框 25">
              <a:extLst>
                <a:ext uri="{FF2B5EF4-FFF2-40B4-BE49-F238E27FC236}">
                  <a16:creationId xmlns:a16="http://schemas.microsoft.com/office/drawing/2014/main" id="{00762F78-915A-4577-8A78-790F25F98E45}"/>
                </a:ext>
              </a:extLst>
            </p:cNvPr>
            <p:cNvSpPr txBox="1"/>
            <p:nvPr/>
          </p:nvSpPr>
          <p:spPr>
            <a:xfrm>
              <a:off x="7590482" y="3008839"/>
              <a:ext cx="954107"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薛彦鹏</a:t>
              </a:r>
            </a:p>
          </p:txBody>
        </p:sp>
      </p:grpSp>
    </p:spTree>
    <p:extLst>
      <p:ext uri="{BB962C8B-B14F-4D97-AF65-F5344CB8AC3E}">
        <p14:creationId xmlns:p14="http://schemas.microsoft.com/office/powerpoint/2010/main" val="3118079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a:extLst>
              <a:ext uri="{FF2B5EF4-FFF2-40B4-BE49-F238E27FC236}">
                <a16:creationId xmlns:a16="http://schemas.microsoft.com/office/drawing/2014/main" id="{F488A9A7-D27B-4685-9DFC-56D723C88BDC}"/>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机器学习</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5D85CC"/>
                </a:solidFill>
                <a:latin typeface="微软雅黑" panose="020B0503020204020204" pitchFamily="34" charset="-122"/>
                <a:ea typeface="微软雅黑" panose="020B0503020204020204" pitchFamily="34" charset="-122"/>
              </a:rPr>
              <a:t>神经网络</a:t>
            </a:r>
          </a:p>
        </p:txBody>
      </p:sp>
      <p:pic>
        <p:nvPicPr>
          <p:cNvPr id="6" name="图片 5">
            <a:extLst>
              <a:ext uri="{FF2B5EF4-FFF2-40B4-BE49-F238E27FC236}">
                <a16:creationId xmlns:a16="http://schemas.microsoft.com/office/drawing/2014/main" id="{0F724392-AFD5-4063-A56F-3A4DAB78EA1C}"/>
              </a:ext>
            </a:extLst>
          </p:cNvPr>
          <p:cNvPicPr>
            <a:picLocks noChangeAspect="1"/>
          </p:cNvPicPr>
          <p:nvPr/>
        </p:nvPicPr>
        <p:blipFill>
          <a:blip r:embed="rId2"/>
          <a:stretch>
            <a:fillRect/>
          </a:stretch>
        </p:blipFill>
        <p:spPr>
          <a:xfrm>
            <a:off x="-509179" y="2257888"/>
            <a:ext cx="509179" cy="1171112"/>
          </a:xfrm>
          <a:prstGeom prst="rect">
            <a:avLst/>
          </a:prstGeom>
        </p:spPr>
      </p:pic>
      <p:pic>
        <p:nvPicPr>
          <p:cNvPr id="14" name="图片 13">
            <a:extLst>
              <a:ext uri="{FF2B5EF4-FFF2-40B4-BE49-F238E27FC236}">
                <a16:creationId xmlns:a16="http://schemas.microsoft.com/office/drawing/2014/main" id="{59C0020A-AFD8-4771-994A-4FDCF4B0E841}"/>
              </a:ext>
            </a:extLst>
          </p:cNvPr>
          <p:cNvPicPr>
            <a:picLocks noChangeAspect="1"/>
          </p:cNvPicPr>
          <p:nvPr/>
        </p:nvPicPr>
        <p:blipFill rotWithShape="1">
          <a:blip r:embed="rId3">
            <a:extLst>
              <a:ext uri="{28A0092B-C50C-407E-A947-70E740481C1C}">
                <a14:useLocalDpi xmlns:a14="http://schemas.microsoft.com/office/drawing/2010/main" val="0"/>
              </a:ext>
            </a:extLst>
          </a:blip>
          <a:srcRect l="7400" t="10158" r="5679" b="14245"/>
          <a:stretch/>
        </p:blipFill>
        <p:spPr>
          <a:xfrm>
            <a:off x="78377" y="553997"/>
            <a:ext cx="6930895" cy="4867978"/>
          </a:xfrm>
          <a:prstGeom prst="rect">
            <a:avLst/>
          </a:prstGeom>
        </p:spPr>
      </p:pic>
      <p:sp>
        <p:nvSpPr>
          <p:cNvPr id="16" name="文本框 15">
            <a:extLst>
              <a:ext uri="{FF2B5EF4-FFF2-40B4-BE49-F238E27FC236}">
                <a16:creationId xmlns:a16="http://schemas.microsoft.com/office/drawing/2014/main" id="{ECD32C05-0814-4F2F-B8E0-C5AAEE3751DB}"/>
              </a:ext>
            </a:extLst>
          </p:cNvPr>
          <p:cNvSpPr txBox="1"/>
          <p:nvPr/>
        </p:nvSpPr>
        <p:spPr>
          <a:xfrm>
            <a:off x="78377" y="5737621"/>
            <a:ext cx="7879080" cy="400110"/>
          </a:xfrm>
          <a:prstGeom prst="rect">
            <a:avLst/>
          </a:prstGeom>
          <a:noFill/>
        </p:spPr>
        <p:txBody>
          <a:bodyPr wrap="none" rtlCol="0">
            <a:spAutoFit/>
          </a:bodyPr>
          <a:lstStyle/>
          <a:p>
            <a:pPr algn="l"/>
            <a:r>
              <a:rPr lang="zh-CN" altLang="en-US" sz="2000" b="1" dirty="0">
                <a:latin typeface="微软雅黑" panose="020B0503020204020204" pitchFamily="34" charset="-122"/>
                <a:ea typeface="微软雅黑" panose="020B0503020204020204" pitchFamily="34" charset="-122"/>
              </a:rPr>
              <a:t>径向基函数神经网络：</a:t>
            </a:r>
            <a:r>
              <a:rPr lang="zh-CN" altLang="en-US" sz="2000" dirty="0">
                <a:latin typeface="微软雅黑" panose="020B0503020204020204" pitchFamily="34" charset="-122"/>
                <a:ea typeface="微软雅黑" panose="020B0503020204020204" pitchFamily="34" charset="-122"/>
              </a:rPr>
              <a:t>隐含层中的每个神经元的</a:t>
            </a:r>
            <a:r>
              <a:rPr lang="zh-CN" altLang="en-US" sz="2000" dirty="0">
                <a:solidFill>
                  <a:srgbClr val="FF0000"/>
                </a:solidFill>
                <a:latin typeface="微软雅黑" panose="020B0503020204020204" pitchFamily="34" charset="-122"/>
                <a:ea typeface="微软雅黑" panose="020B0503020204020204" pitchFamily="34" charset="-122"/>
              </a:rPr>
              <a:t>激活函数是高斯函数</a:t>
            </a:r>
          </a:p>
        </p:txBody>
      </p:sp>
      <p:sp>
        <p:nvSpPr>
          <p:cNvPr id="17" name="文本框 16">
            <a:extLst>
              <a:ext uri="{FF2B5EF4-FFF2-40B4-BE49-F238E27FC236}">
                <a16:creationId xmlns:a16="http://schemas.microsoft.com/office/drawing/2014/main" id="{6ED6C75D-CBEB-477F-993E-B62CBAAECF68}"/>
              </a:ext>
            </a:extLst>
          </p:cNvPr>
          <p:cNvSpPr txBox="1"/>
          <p:nvPr/>
        </p:nvSpPr>
        <p:spPr>
          <a:xfrm>
            <a:off x="78377" y="6179055"/>
            <a:ext cx="6083717" cy="400110"/>
          </a:xfrm>
          <a:prstGeom prst="rect">
            <a:avLst/>
          </a:prstGeom>
          <a:noFill/>
        </p:spPr>
        <p:txBody>
          <a:bodyPr wrap="none" rtlCol="0">
            <a:spAutoFit/>
          </a:bodyPr>
          <a:lstStyle/>
          <a:p>
            <a:pPr algn="l"/>
            <a:r>
              <a:rPr lang="zh-CN" altLang="en-US" sz="2000" b="1" dirty="0">
                <a:latin typeface="微软雅黑" panose="020B0503020204020204" pitchFamily="34" charset="-122"/>
                <a:ea typeface="微软雅黑" panose="020B0503020204020204" pitchFamily="34" charset="-122"/>
              </a:rPr>
              <a:t>深度神经网络：</a:t>
            </a:r>
            <a:r>
              <a:rPr lang="zh-CN" altLang="en-US" sz="2000" dirty="0">
                <a:latin typeface="微软雅黑" panose="020B0503020204020204" pitchFamily="34" charset="-122"/>
                <a:ea typeface="微软雅黑" panose="020B0503020204020204" pitchFamily="34" charset="-122"/>
              </a:rPr>
              <a:t>输入层与输出层之间包含</a:t>
            </a:r>
            <a:r>
              <a:rPr lang="zh-CN" altLang="en-US" sz="2000" dirty="0">
                <a:solidFill>
                  <a:srgbClr val="FF0000"/>
                </a:solidFill>
                <a:latin typeface="微软雅黑" panose="020B0503020204020204" pitchFamily="34" charset="-122"/>
                <a:ea typeface="微软雅黑" panose="020B0503020204020204" pitchFamily="34" charset="-122"/>
              </a:rPr>
              <a:t>多层隐含层</a:t>
            </a:r>
          </a:p>
        </p:txBody>
      </p:sp>
      <p:sp>
        <p:nvSpPr>
          <p:cNvPr id="20" name="矩形: 圆角 19">
            <a:extLst>
              <a:ext uri="{FF2B5EF4-FFF2-40B4-BE49-F238E27FC236}">
                <a16:creationId xmlns:a16="http://schemas.microsoft.com/office/drawing/2014/main" id="{7F4CC5F8-7794-4C8C-8703-20B53D3163A9}"/>
              </a:ext>
            </a:extLst>
          </p:cNvPr>
          <p:cNvSpPr/>
          <p:nvPr/>
        </p:nvSpPr>
        <p:spPr>
          <a:xfrm>
            <a:off x="8716624" y="252306"/>
            <a:ext cx="1589965" cy="5232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神经网络</a:t>
            </a:r>
          </a:p>
        </p:txBody>
      </p:sp>
      <p:sp>
        <p:nvSpPr>
          <p:cNvPr id="21" name="矩形: 圆角 20">
            <a:extLst>
              <a:ext uri="{FF2B5EF4-FFF2-40B4-BE49-F238E27FC236}">
                <a16:creationId xmlns:a16="http://schemas.microsoft.com/office/drawing/2014/main" id="{27139923-DA58-48E4-8292-A50BF399DC88}"/>
              </a:ext>
            </a:extLst>
          </p:cNvPr>
          <p:cNvSpPr/>
          <p:nvPr/>
        </p:nvSpPr>
        <p:spPr>
          <a:xfrm>
            <a:off x="7486534" y="923548"/>
            <a:ext cx="4050142"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将数据</a:t>
            </a:r>
            <a:r>
              <a:rPr lang="en-US" altLang="zh-CN" sz="2000" b="1" dirty="0">
                <a:latin typeface="微软雅黑" panose="020B0503020204020204" pitchFamily="34" charset="-122"/>
                <a:ea typeface="微软雅黑" panose="020B0503020204020204" pitchFamily="34" charset="-122"/>
              </a:rPr>
              <a:t>X(x</a:t>
            </a:r>
            <a:r>
              <a:rPr lang="en-US" altLang="zh-CN" sz="2000" b="1" baseline="-25000" dirty="0">
                <a:latin typeface="微软雅黑" panose="020B0503020204020204" pitchFamily="34" charset="-122"/>
                <a:ea typeface="微软雅黑" panose="020B0503020204020204" pitchFamily="34" charset="-122"/>
              </a:rPr>
              <a:t>1</a:t>
            </a:r>
            <a:r>
              <a:rPr lang="en-US" altLang="zh-CN" sz="2000" b="1" dirty="0">
                <a:latin typeface="微软雅黑" panose="020B0503020204020204" pitchFamily="34" charset="-122"/>
                <a:ea typeface="微软雅黑" panose="020B0503020204020204" pitchFamily="34" charset="-122"/>
              </a:rPr>
              <a:t>,x</a:t>
            </a:r>
            <a:r>
              <a:rPr lang="en-US" altLang="zh-CN" sz="2000" b="1" baseline="-25000" dirty="0">
                <a:latin typeface="微软雅黑" panose="020B0503020204020204" pitchFamily="34" charset="-122"/>
                <a:ea typeface="微软雅黑" panose="020B0503020204020204" pitchFamily="34" charset="-122"/>
              </a:rPr>
              <a:t>2</a:t>
            </a:r>
            <a:r>
              <a:rPr lang="en-US" altLang="zh-CN" sz="2000" b="1" dirty="0">
                <a:latin typeface="微软雅黑" panose="020B0503020204020204" pitchFamily="34" charset="-122"/>
                <a:ea typeface="微软雅黑" panose="020B0503020204020204" pitchFamily="34" charset="-122"/>
              </a:rPr>
              <a:t>,…,</a:t>
            </a:r>
            <a:r>
              <a:rPr lang="en-US" altLang="zh-CN" sz="2000" b="1" dirty="0" err="1">
                <a:latin typeface="微软雅黑" panose="020B0503020204020204" pitchFamily="34" charset="-122"/>
                <a:ea typeface="微软雅黑" panose="020B0503020204020204" pitchFamily="34" charset="-122"/>
              </a:rPr>
              <a:t>x</a:t>
            </a:r>
            <a:r>
              <a:rPr lang="en-US" altLang="zh-CN" sz="2000" b="1" baseline="-25000" dirty="0" err="1">
                <a:latin typeface="微软雅黑" panose="020B0503020204020204" pitchFamily="34" charset="-122"/>
                <a:ea typeface="微软雅黑" panose="020B0503020204020204" pitchFamily="34" charset="-122"/>
              </a:rPr>
              <a:t>n</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带入输入层</a:t>
            </a:r>
            <a:endParaRPr lang="zh-CN" altLang="en-US" sz="2000" b="1" dirty="0">
              <a:solidFill>
                <a:schemeClr val="bg1"/>
              </a:solidFill>
            </a:endParaRPr>
          </a:p>
        </p:txBody>
      </p:sp>
      <p:sp>
        <p:nvSpPr>
          <p:cNvPr id="22" name="矩形: 圆角 21">
            <a:extLst>
              <a:ext uri="{FF2B5EF4-FFF2-40B4-BE49-F238E27FC236}">
                <a16:creationId xmlns:a16="http://schemas.microsoft.com/office/drawing/2014/main" id="{00290AF7-ED85-4C74-A799-264FCF0FD941}"/>
              </a:ext>
            </a:extLst>
          </p:cNvPr>
          <p:cNvSpPr/>
          <p:nvPr/>
        </p:nvSpPr>
        <p:spPr>
          <a:xfrm>
            <a:off x="7486534" y="1939213"/>
            <a:ext cx="4050142"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前馈传播计算预测结果</a:t>
            </a:r>
            <a:r>
              <a:rPr lang="en-US" altLang="zh-CN" sz="2000" b="1" dirty="0" err="1">
                <a:latin typeface="微软雅黑" panose="020B0503020204020204" pitchFamily="34" charset="-122"/>
                <a:ea typeface="微软雅黑" panose="020B0503020204020204" pitchFamily="34" charset="-122"/>
              </a:rPr>
              <a:t>y</a:t>
            </a:r>
            <a:r>
              <a:rPr lang="en-US" altLang="zh-CN" sz="2000" b="1" baseline="-25000" dirty="0" err="1">
                <a:latin typeface="微软雅黑" panose="020B0503020204020204" pitchFamily="34" charset="-122"/>
                <a:ea typeface="微软雅黑" panose="020B0503020204020204" pitchFamily="34" charset="-122"/>
              </a:rPr>
              <a:t>p</a:t>
            </a:r>
            <a:endParaRPr lang="zh-CN" altLang="en-US" sz="2000" b="1" baseline="-25000" dirty="0">
              <a:solidFill>
                <a:schemeClr val="bg1"/>
              </a:solidFill>
            </a:endParaRPr>
          </a:p>
        </p:txBody>
      </p:sp>
      <p:sp>
        <p:nvSpPr>
          <p:cNvPr id="23" name="矩形: 圆角 22">
            <a:extLst>
              <a:ext uri="{FF2B5EF4-FFF2-40B4-BE49-F238E27FC236}">
                <a16:creationId xmlns:a16="http://schemas.microsoft.com/office/drawing/2014/main" id="{E6BE9C71-B3E0-4AB6-B8A0-4CAF91DD5EC8}"/>
              </a:ext>
            </a:extLst>
          </p:cNvPr>
          <p:cNvSpPr/>
          <p:nvPr/>
        </p:nvSpPr>
        <p:spPr>
          <a:xfrm>
            <a:off x="7088305" y="2954878"/>
            <a:ext cx="4902925"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计算预测结果</a:t>
            </a:r>
            <a:r>
              <a:rPr lang="en-US" altLang="zh-CN" sz="2000" b="1" dirty="0" err="1">
                <a:latin typeface="微软雅黑" panose="020B0503020204020204" pitchFamily="34" charset="-122"/>
                <a:ea typeface="微软雅黑" panose="020B0503020204020204" pitchFamily="34" charset="-122"/>
              </a:rPr>
              <a:t>y</a:t>
            </a:r>
            <a:r>
              <a:rPr lang="en-US" altLang="zh-CN" sz="2000" b="1" baseline="-25000" dirty="0" err="1">
                <a:latin typeface="微软雅黑" panose="020B0503020204020204" pitchFamily="34" charset="-122"/>
                <a:ea typeface="微软雅黑" panose="020B0503020204020204" pitchFamily="34" charset="-122"/>
              </a:rPr>
              <a:t>p</a:t>
            </a:r>
            <a:r>
              <a:rPr lang="zh-CN" altLang="en-US" sz="2000" b="1" dirty="0">
                <a:latin typeface="微软雅黑" panose="020B0503020204020204" pitchFamily="34" charset="-122"/>
                <a:ea typeface="微软雅黑" panose="020B0503020204020204" pitchFamily="34" charset="-122"/>
              </a:rPr>
              <a:t>与真实结果间</a:t>
            </a:r>
            <a:r>
              <a:rPr lang="en-US" altLang="zh-CN" sz="2000" b="1" dirty="0" err="1">
                <a:latin typeface="微软雅黑" panose="020B0503020204020204" pitchFamily="34" charset="-122"/>
                <a:ea typeface="微软雅黑" panose="020B0503020204020204" pitchFamily="34" charset="-122"/>
              </a:rPr>
              <a:t>y</a:t>
            </a:r>
            <a:r>
              <a:rPr lang="en-US" altLang="zh-CN" sz="2000" b="1" baseline="-25000" dirty="0" err="1">
                <a:latin typeface="微软雅黑" panose="020B0503020204020204" pitchFamily="34" charset="-122"/>
                <a:ea typeface="微软雅黑" panose="020B0503020204020204" pitchFamily="34" charset="-122"/>
              </a:rPr>
              <a:t>r</a:t>
            </a:r>
            <a:r>
              <a:rPr lang="zh-CN" altLang="en-US" sz="2000" b="1" dirty="0">
                <a:latin typeface="微软雅黑" panose="020B0503020204020204" pitchFamily="34" charset="-122"/>
                <a:ea typeface="微软雅黑" panose="020B0503020204020204" pitchFamily="34" charset="-122"/>
              </a:rPr>
              <a:t>的误差</a:t>
            </a:r>
            <a:r>
              <a:rPr lang="en-US" altLang="zh-CN" sz="2000" b="1" dirty="0">
                <a:latin typeface="微软雅黑" panose="020B0503020204020204" pitchFamily="34" charset="-122"/>
                <a:ea typeface="微软雅黑" panose="020B0503020204020204" pitchFamily="34" charset="-122"/>
              </a:rPr>
              <a:t>δ</a:t>
            </a:r>
            <a:endParaRPr lang="zh-CN" altLang="en-US" sz="2000" b="1" dirty="0">
              <a:solidFill>
                <a:schemeClr val="bg1"/>
              </a:solidFill>
            </a:endParaRPr>
          </a:p>
        </p:txBody>
      </p:sp>
      <p:sp>
        <p:nvSpPr>
          <p:cNvPr id="24" name="矩形: 圆角 23">
            <a:extLst>
              <a:ext uri="{FF2B5EF4-FFF2-40B4-BE49-F238E27FC236}">
                <a16:creationId xmlns:a16="http://schemas.microsoft.com/office/drawing/2014/main" id="{A8A53F25-BAB3-4F8C-92B0-A663DE4DDCE6}"/>
              </a:ext>
            </a:extLst>
          </p:cNvPr>
          <p:cNvSpPr/>
          <p:nvPr/>
        </p:nvSpPr>
        <p:spPr>
          <a:xfrm>
            <a:off x="7088305" y="3970543"/>
            <a:ext cx="4902925"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反向传播误差</a:t>
            </a:r>
            <a:r>
              <a:rPr lang="en-US" altLang="zh-CN" sz="2000" b="1" dirty="0">
                <a:latin typeface="微软雅黑" panose="020B0503020204020204" pitchFamily="34" charset="-122"/>
                <a:ea typeface="微软雅黑" panose="020B0503020204020204" pitchFamily="34" charset="-122"/>
              </a:rPr>
              <a:t>δ</a:t>
            </a:r>
            <a:r>
              <a:rPr lang="zh-CN" altLang="en-US" sz="2000" b="1" dirty="0">
                <a:latin typeface="微软雅黑" panose="020B0503020204020204" pitchFamily="34" charset="-122"/>
                <a:ea typeface="微软雅黑" panose="020B0503020204020204" pitchFamily="34" charset="-122"/>
              </a:rPr>
              <a:t>调整各层的权重</a:t>
            </a:r>
            <a:r>
              <a:rPr lang="en-US" altLang="zh-CN" sz="2000" b="1" dirty="0">
                <a:latin typeface="微软雅黑" panose="020B0503020204020204" pitchFamily="34" charset="-122"/>
                <a:ea typeface="微软雅黑" panose="020B0503020204020204" pitchFamily="34" charset="-122"/>
              </a:rPr>
              <a:t>W</a:t>
            </a:r>
            <a:r>
              <a:rPr lang="zh-CN" altLang="en-US" sz="2000" b="1" dirty="0">
                <a:latin typeface="微软雅黑" panose="020B0503020204020204" pitchFamily="34" charset="-122"/>
                <a:ea typeface="微软雅黑" panose="020B0503020204020204" pitchFamily="34" charset="-122"/>
              </a:rPr>
              <a:t>、偏置</a:t>
            </a:r>
            <a:r>
              <a:rPr lang="en-US" altLang="zh-CN" sz="2000" b="1" dirty="0">
                <a:latin typeface="微软雅黑" panose="020B0503020204020204" pitchFamily="34" charset="-122"/>
                <a:ea typeface="微软雅黑" panose="020B0503020204020204" pitchFamily="34" charset="-122"/>
              </a:rPr>
              <a:t>b</a:t>
            </a:r>
            <a:endParaRPr lang="zh-CN" altLang="en-US" sz="2000" b="1" dirty="0">
              <a:solidFill>
                <a:schemeClr val="bg1"/>
              </a:solidFill>
            </a:endParaRPr>
          </a:p>
        </p:txBody>
      </p:sp>
      <p:sp>
        <p:nvSpPr>
          <p:cNvPr id="25" name="矩形: 圆角 24">
            <a:extLst>
              <a:ext uri="{FF2B5EF4-FFF2-40B4-BE49-F238E27FC236}">
                <a16:creationId xmlns:a16="http://schemas.microsoft.com/office/drawing/2014/main" id="{2CE548CC-67D5-483D-B516-51C4DA7C67D0}"/>
              </a:ext>
            </a:extLst>
          </p:cNvPr>
          <p:cNvSpPr/>
          <p:nvPr/>
        </p:nvSpPr>
        <p:spPr>
          <a:xfrm>
            <a:off x="7088305" y="4986209"/>
            <a:ext cx="4902925"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重复迭代至模型达到预期精度</a:t>
            </a:r>
            <a:endParaRPr lang="zh-CN" altLang="en-US" sz="2000" b="1" dirty="0">
              <a:solidFill>
                <a:schemeClr val="bg1"/>
              </a:solidFill>
            </a:endParaRPr>
          </a:p>
        </p:txBody>
      </p:sp>
      <p:sp>
        <p:nvSpPr>
          <p:cNvPr id="26" name="箭头: 下 25">
            <a:extLst>
              <a:ext uri="{FF2B5EF4-FFF2-40B4-BE49-F238E27FC236}">
                <a16:creationId xmlns:a16="http://schemas.microsoft.com/office/drawing/2014/main" id="{048B412A-5B63-45A0-A49A-779BD37BAD5E}"/>
              </a:ext>
            </a:extLst>
          </p:cNvPr>
          <p:cNvSpPr/>
          <p:nvPr/>
        </p:nvSpPr>
        <p:spPr>
          <a:xfrm>
            <a:off x="9396998" y="1436914"/>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下 26">
            <a:extLst>
              <a:ext uri="{FF2B5EF4-FFF2-40B4-BE49-F238E27FC236}">
                <a16:creationId xmlns:a16="http://schemas.microsoft.com/office/drawing/2014/main" id="{BFF33A07-957A-4671-A2AC-BCE413BA568D}"/>
              </a:ext>
            </a:extLst>
          </p:cNvPr>
          <p:cNvSpPr/>
          <p:nvPr/>
        </p:nvSpPr>
        <p:spPr>
          <a:xfrm>
            <a:off x="9396998" y="2467222"/>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箭头: 下 27">
            <a:extLst>
              <a:ext uri="{FF2B5EF4-FFF2-40B4-BE49-F238E27FC236}">
                <a16:creationId xmlns:a16="http://schemas.microsoft.com/office/drawing/2014/main" id="{A834698A-74FA-4349-AEBB-C9B33CF3DE3F}"/>
              </a:ext>
            </a:extLst>
          </p:cNvPr>
          <p:cNvSpPr/>
          <p:nvPr/>
        </p:nvSpPr>
        <p:spPr>
          <a:xfrm>
            <a:off x="9396998" y="3497530"/>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箭头: 下 28">
            <a:extLst>
              <a:ext uri="{FF2B5EF4-FFF2-40B4-BE49-F238E27FC236}">
                <a16:creationId xmlns:a16="http://schemas.microsoft.com/office/drawing/2014/main" id="{3507620C-F5C3-4759-8CED-BA7EF527FDF7}"/>
              </a:ext>
            </a:extLst>
          </p:cNvPr>
          <p:cNvSpPr/>
          <p:nvPr/>
        </p:nvSpPr>
        <p:spPr>
          <a:xfrm>
            <a:off x="9396998" y="4527838"/>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灯片编号占位符 6">
            <a:extLst>
              <a:ext uri="{FF2B5EF4-FFF2-40B4-BE49-F238E27FC236}">
                <a16:creationId xmlns:a16="http://schemas.microsoft.com/office/drawing/2014/main" id="{FCBED76E-2406-4A95-83FF-7E1560CC1B51}"/>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10</a:t>
            </a:fld>
            <a:endParaRPr lang="zh-CN" altLang="en-US"/>
          </a:p>
        </p:txBody>
      </p:sp>
    </p:spTree>
    <p:extLst>
      <p:ext uri="{BB962C8B-B14F-4D97-AF65-F5344CB8AC3E}">
        <p14:creationId xmlns:p14="http://schemas.microsoft.com/office/powerpoint/2010/main" val="1380939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5CA18BF9-44CA-4E6A-A2BE-3995FB15DB73}"/>
              </a:ext>
            </a:extLst>
          </p:cNvPr>
          <p:cNvSpPr>
            <a:spLocks noGrp="1"/>
          </p:cNvSpPr>
          <p:nvPr>
            <p:ph type="sldNum" sz="quarter" idx="12"/>
          </p:nvPr>
        </p:nvSpPr>
        <p:spPr/>
        <p:txBody>
          <a:bodyPr/>
          <a:lstStyle/>
          <a:p>
            <a:fld id="{188BBDFE-764C-42E2-AD11-850F38D3D522}" type="slidenum">
              <a:rPr lang="zh-CN" altLang="en-US" smtClean="0"/>
              <a:t>11</a:t>
            </a:fld>
            <a:endParaRPr lang="zh-CN" altLang="en-US"/>
          </a:p>
        </p:txBody>
      </p:sp>
      <p:sp>
        <p:nvSpPr>
          <p:cNvPr id="12" name="文本框 11">
            <a:extLst>
              <a:ext uri="{FF2B5EF4-FFF2-40B4-BE49-F238E27FC236}">
                <a16:creationId xmlns:a16="http://schemas.microsoft.com/office/drawing/2014/main" id="{8F71A721-90C3-4736-AA9F-20528DF17C18}"/>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机器学习</a:t>
            </a:r>
          </a:p>
        </p:txBody>
      </p:sp>
      <p:sp>
        <p:nvSpPr>
          <p:cNvPr id="13" name="文本框 12">
            <a:extLst>
              <a:ext uri="{FF2B5EF4-FFF2-40B4-BE49-F238E27FC236}">
                <a16:creationId xmlns:a16="http://schemas.microsoft.com/office/drawing/2014/main" id="{02410404-E33E-4ABB-99C4-FA60958AF959}"/>
              </a:ext>
            </a:extLst>
          </p:cNvPr>
          <p:cNvSpPr txBox="1"/>
          <p:nvPr/>
        </p:nvSpPr>
        <p:spPr>
          <a:xfrm>
            <a:off x="3292718" y="52252"/>
            <a:ext cx="1415772" cy="461665"/>
          </a:xfrm>
          <a:prstGeom prst="rect">
            <a:avLst/>
          </a:prstGeom>
          <a:noFill/>
        </p:spPr>
        <p:txBody>
          <a:bodyPr wrap="none" rtlCol="0">
            <a:spAutoFit/>
          </a:bodyPr>
          <a:lstStyle/>
          <a:p>
            <a:pPr algn="l"/>
            <a:r>
              <a:rPr lang="zh-CN" altLang="en-US" sz="2400" b="1" dirty="0">
                <a:solidFill>
                  <a:srgbClr val="4472C4"/>
                </a:solidFill>
                <a:latin typeface="微软雅黑" panose="020B0503020204020204" pitchFamily="34" charset="-122"/>
                <a:ea typeface="微软雅黑" panose="020B0503020204020204" pitchFamily="34" charset="-122"/>
              </a:rPr>
              <a:t>层次聚类</a:t>
            </a:r>
          </a:p>
        </p:txBody>
      </p:sp>
      <p:pic>
        <p:nvPicPr>
          <p:cNvPr id="6" name="图片 5">
            <a:extLst>
              <a:ext uri="{FF2B5EF4-FFF2-40B4-BE49-F238E27FC236}">
                <a16:creationId xmlns:a16="http://schemas.microsoft.com/office/drawing/2014/main" id="{69856DF5-F1F7-435E-867C-D63B95804DE7}"/>
              </a:ext>
            </a:extLst>
          </p:cNvPr>
          <p:cNvPicPr>
            <a:picLocks noChangeAspect="1"/>
          </p:cNvPicPr>
          <p:nvPr/>
        </p:nvPicPr>
        <p:blipFill>
          <a:blip r:embed="rId2"/>
          <a:stretch>
            <a:fillRect/>
          </a:stretch>
        </p:blipFill>
        <p:spPr>
          <a:xfrm>
            <a:off x="47728" y="523220"/>
            <a:ext cx="8116557" cy="6307445"/>
          </a:xfrm>
          <a:prstGeom prst="rect">
            <a:avLst/>
          </a:prstGeom>
        </p:spPr>
      </p:pic>
      <p:sp>
        <p:nvSpPr>
          <p:cNvPr id="14" name="文本框 13">
            <a:extLst>
              <a:ext uri="{FF2B5EF4-FFF2-40B4-BE49-F238E27FC236}">
                <a16:creationId xmlns:a16="http://schemas.microsoft.com/office/drawing/2014/main" id="{4307A449-C005-4604-9E46-4CDEC523EA42}"/>
              </a:ext>
            </a:extLst>
          </p:cNvPr>
          <p:cNvSpPr txBox="1"/>
          <p:nvPr/>
        </p:nvSpPr>
        <p:spPr>
          <a:xfrm>
            <a:off x="8268789" y="523220"/>
            <a:ext cx="2634760" cy="2554545"/>
          </a:xfrm>
          <a:prstGeom prst="rect">
            <a:avLst/>
          </a:prstGeom>
          <a:noFill/>
        </p:spPr>
        <p:txBody>
          <a:bodyPr wrap="none" rtlCol="0">
            <a:spAutoFit/>
          </a:bodyPr>
          <a:lstStyle/>
          <a:p>
            <a:pPr algn="l"/>
            <a:r>
              <a:rPr lang="zh-CN" altLang="en-US" sz="2000" b="1" dirty="0">
                <a:latin typeface="微软雅黑" panose="020B0503020204020204" pitchFamily="34" charset="-122"/>
                <a:ea typeface="微软雅黑" panose="020B0503020204020204" pitchFamily="34" charset="-122"/>
              </a:rPr>
              <a:t>相似度计算方式：</a:t>
            </a:r>
            <a:endParaRPr lang="en-US" altLang="zh-CN" sz="2000" b="1"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欧几里得距离</a:t>
            </a:r>
            <a:endParaRPr lang="en-US" altLang="zh-CN" sz="20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曼哈顿距离</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明可夫斯基距离</a:t>
            </a:r>
            <a:endParaRPr lang="en-US" altLang="zh-CN" sz="20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b="1" dirty="0">
                <a:solidFill>
                  <a:srgbClr val="4472C4"/>
                </a:solidFill>
                <a:latin typeface="微软雅黑" panose="020B0503020204020204" pitchFamily="34" charset="-122"/>
                <a:ea typeface="微软雅黑" panose="020B0503020204020204" pitchFamily="34" charset="-122"/>
              </a:rPr>
              <a:t>余弦相似度</a:t>
            </a:r>
            <a:endParaRPr lang="en-US" altLang="zh-CN" sz="2000" b="1" dirty="0">
              <a:solidFill>
                <a:srgbClr val="4472C4"/>
              </a:solidFill>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皮尔森相关系数</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Jaccard Similarity</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等</a:t>
            </a:r>
            <a:endParaRPr lang="en-US" altLang="zh-CN" sz="2000" dirty="0">
              <a:latin typeface="微软雅黑" panose="020B0503020204020204" pitchFamily="34" charset="-122"/>
              <a:ea typeface="微软雅黑" panose="020B0503020204020204" pitchFamily="34" charset="-122"/>
            </a:endParaRPr>
          </a:p>
        </p:txBody>
      </p:sp>
      <p:grpSp>
        <p:nvGrpSpPr>
          <p:cNvPr id="18" name="组合 17">
            <a:extLst>
              <a:ext uri="{FF2B5EF4-FFF2-40B4-BE49-F238E27FC236}">
                <a16:creationId xmlns:a16="http://schemas.microsoft.com/office/drawing/2014/main" id="{A835DDCA-1C68-4789-A318-307C5109E446}"/>
              </a:ext>
            </a:extLst>
          </p:cNvPr>
          <p:cNvGrpSpPr/>
          <p:nvPr/>
        </p:nvGrpSpPr>
        <p:grpSpPr>
          <a:xfrm>
            <a:off x="5538651" y="3892732"/>
            <a:ext cx="1037262" cy="561702"/>
            <a:chOff x="5538651" y="3892732"/>
            <a:chExt cx="1037262" cy="561702"/>
          </a:xfrm>
        </p:grpSpPr>
        <p:sp>
          <p:nvSpPr>
            <p:cNvPr id="15" name="文本框 14">
              <a:extLst>
                <a:ext uri="{FF2B5EF4-FFF2-40B4-BE49-F238E27FC236}">
                  <a16:creationId xmlns:a16="http://schemas.microsoft.com/office/drawing/2014/main" id="{137E3EE9-3689-46F5-9EF1-6B0793CD0C65}"/>
                </a:ext>
              </a:extLst>
            </p:cNvPr>
            <p:cNvSpPr txBox="1"/>
            <p:nvPr/>
          </p:nvSpPr>
          <p:spPr>
            <a:xfrm>
              <a:off x="5878286" y="3892732"/>
              <a:ext cx="697627" cy="400110"/>
            </a:xfrm>
            <a:prstGeom prst="rect">
              <a:avLst/>
            </a:prstGeom>
            <a:noFill/>
          </p:spPr>
          <p:txBody>
            <a:bodyPr wrap="none" rtlCol="0">
              <a:spAutoFit/>
            </a:bodyPr>
            <a:lstStyle/>
            <a:p>
              <a:pPr algn="l"/>
              <a:r>
                <a:rPr lang="zh-CN" altLang="en-US" sz="2000" b="1" dirty="0">
                  <a:solidFill>
                    <a:srgbClr val="FF0000"/>
                  </a:solidFill>
                  <a:latin typeface="微软雅黑" panose="020B0503020204020204" pitchFamily="34" charset="-122"/>
                  <a:ea typeface="微软雅黑" panose="020B0503020204020204" pitchFamily="34" charset="-122"/>
                </a:rPr>
                <a:t>阈值</a:t>
              </a:r>
            </a:p>
          </p:txBody>
        </p:sp>
        <p:cxnSp>
          <p:nvCxnSpPr>
            <p:cNvPr id="17" name="直接箭头连接符 16">
              <a:extLst>
                <a:ext uri="{FF2B5EF4-FFF2-40B4-BE49-F238E27FC236}">
                  <a16:creationId xmlns:a16="http://schemas.microsoft.com/office/drawing/2014/main" id="{BEA53DD7-578A-445B-AF1C-BF2D3943A488}"/>
                </a:ext>
              </a:extLst>
            </p:cNvPr>
            <p:cNvCxnSpPr/>
            <p:nvPr/>
          </p:nvCxnSpPr>
          <p:spPr>
            <a:xfrm flipH="1">
              <a:off x="5538651" y="4092787"/>
              <a:ext cx="339635" cy="36164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矩形: 圆角 18">
            <a:extLst>
              <a:ext uri="{FF2B5EF4-FFF2-40B4-BE49-F238E27FC236}">
                <a16:creationId xmlns:a16="http://schemas.microsoft.com/office/drawing/2014/main" id="{FB7ED3C7-5A8F-4885-A51C-F1AF4AC8A99C}"/>
              </a:ext>
            </a:extLst>
          </p:cNvPr>
          <p:cNvSpPr/>
          <p:nvPr/>
        </p:nvSpPr>
        <p:spPr>
          <a:xfrm>
            <a:off x="9244032" y="3063875"/>
            <a:ext cx="14763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层次聚类</a:t>
            </a:r>
          </a:p>
        </p:txBody>
      </p:sp>
      <p:sp>
        <p:nvSpPr>
          <p:cNvPr id="20" name="矩形: 圆角 19">
            <a:extLst>
              <a:ext uri="{FF2B5EF4-FFF2-40B4-BE49-F238E27FC236}">
                <a16:creationId xmlns:a16="http://schemas.microsoft.com/office/drawing/2014/main" id="{E389C5D0-7789-4FEA-B1F6-036BB16A3C1E}"/>
              </a:ext>
            </a:extLst>
          </p:cNvPr>
          <p:cNvSpPr/>
          <p:nvPr/>
        </p:nvSpPr>
        <p:spPr>
          <a:xfrm>
            <a:off x="8694877" y="3676942"/>
            <a:ext cx="252560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选择相似度测量方式</a:t>
            </a:r>
          </a:p>
        </p:txBody>
      </p:sp>
      <p:sp>
        <p:nvSpPr>
          <p:cNvPr id="21" name="矩形: 圆角 20">
            <a:extLst>
              <a:ext uri="{FF2B5EF4-FFF2-40B4-BE49-F238E27FC236}">
                <a16:creationId xmlns:a16="http://schemas.microsoft.com/office/drawing/2014/main" id="{4EDF8BAB-D6DF-4EB8-AAEE-808F1B2720B5}"/>
              </a:ext>
            </a:extLst>
          </p:cNvPr>
          <p:cNvSpPr/>
          <p:nvPr/>
        </p:nvSpPr>
        <p:spPr>
          <a:xfrm>
            <a:off x="8640298" y="4434725"/>
            <a:ext cx="2634760" cy="6344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将相似度最近的两个个体合二为一</a:t>
            </a:r>
          </a:p>
        </p:txBody>
      </p:sp>
      <p:sp>
        <p:nvSpPr>
          <p:cNvPr id="22" name="矩形: 圆角 21">
            <a:extLst>
              <a:ext uri="{FF2B5EF4-FFF2-40B4-BE49-F238E27FC236}">
                <a16:creationId xmlns:a16="http://schemas.microsoft.com/office/drawing/2014/main" id="{29541724-8E92-47C6-8A1E-8C5D2EBE96F0}"/>
              </a:ext>
            </a:extLst>
          </p:cNvPr>
          <p:cNvSpPr/>
          <p:nvPr/>
        </p:nvSpPr>
        <p:spPr>
          <a:xfrm>
            <a:off x="8360744" y="5461836"/>
            <a:ext cx="3193868" cy="63651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重复合并过程直至到达预期的分类数量</a:t>
            </a:r>
            <a:r>
              <a:rPr lang="en-US" altLang="zh-CN" sz="2000" b="1" dirty="0">
                <a:solidFill>
                  <a:schemeClr val="bg1"/>
                </a:solidFill>
              </a:rPr>
              <a:t>K</a:t>
            </a:r>
            <a:endParaRPr lang="zh-CN" altLang="en-US" sz="2000" b="1" dirty="0">
              <a:solidFill>
                <a:schemeClr val="bg1"/>
              </a:solidFill>
            </a:endParaRPr>
          </a:p>
        </p:txBody>
      </p:sp>
      <p:sp>
        <p:nvSpPr>
          <p:cNvPr id="23" name="箭头: 下 22">
            <a:extLst>
              <a:ext uri="{FF2B5EF4-FFF2-40B4-BE49-F238E27FC236}">
                <a16:creationId xmlns:a16="http://schemas.microsoft.com/office/drawing/2014/main" id="{AC388576-BE10-4030-B3EF-9FE413C8B7BE}"/>
              </a:ext>
            </a:extLst>
          </p:cNvPr>
          <p:cNvSpPr/>
          <p:nvPr/>
        </p:nvSpPr>
        <p:spPr>
          <a:xfrm>
            <a:off x="9827049" y="4069809"/>
            <a:ext cx="261257" cy="3419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箭头: 下 23">
            <a:extLst>
              <a:ext uri="{FF2B5EF4-FFF2-40B4-BE49-F238E27FC236}">
                <a16:creationId xmlns:a16="http://schemas.microsoft.com/office/drawing/2014/main" id="{1AD4F279-68E4-4072-976F-32100BB21D06}"/>
              </a:ext>
            </a:extLst>
          </p:cNvPr>
          <p:cNvSpPr/>
          <p:nvPr/>
        </p:nvSpPr>
        <p:spPr>
          <a:xfrm>
            <a:off x="9830829" y="5116398"/>
            <a:ext cx="261257" cy="3419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矩形 24">
            <a:extLst>
              <a:ext uri="{FF2B5EF4-FFF2-40B4-BE49-F238E27FC236}">
                <a16:creationId xmlns:a16="http://schemas.microsoft.com/office/drawing/2014/main" id="{7F225447-B7EE-4849-8BD2-BBDCE286173B}"/>
              </a:ext>
            </a:extLst>
          </p:cNvPr>
          <p:cNvSpPr/>
          <p:nvPr/>
        </p:nvSpPr>
        <p:spPr>
          <a:xfrm>
            <a:off x="927463" y="6356350"/>
            <a:ext cx="378823" cy="2273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
        <p:nvSpPr>
          <p:cNvPr id="26" name="矩形 25">
            <a:extLst>
              <a:ext uri="{FF2B5EF4-FFF2-40B4-BE49-F238E27FC236}">
                <a16:creationId xmlns:a16="http://schemas.microsoft.com/office/drawing/2014/main" id="{9E941728-D464-4A80-96F6-A7CF5B0CB654}"/>
              </a:ext>
            </a:extLst>
          </p:cNvPr>
          <p:cNvSpPr/>
          <p:nvPr/>
        </p:nvSpPr>
        <p:spPr>
          <a:xfrm>
            <a:off x="1604268" y="6352590"/>
            <a:ext cx="378823" cy="2273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
        <p:nvSpPr>
          <p:cNvPr id="27" name="矩形 26">
            <a:extLst>
              <a:ext uri="{FF2B5EF4-FFF2-40B4-BE49-F238E27FC236}">
                <a16:creationId xmlns:a16="http://schemas.microsoft.com/office/drawing/2014/main" id="{3B7CE692-E271-4625-AF7F-C79927A9654B}"/>
              </a:ext>
            </a:extLst>
          </p:cNvPr>
          <p:cNvSpPr/>
          <p:nvPr/>
        </p:nvSpPr>
        <p:spPr>
          <a:xfrm>
            <a:off x="2281073" y="6348830"/>
            <a:ext cx="378823" cy="2273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Tree>
    <p:extLst>
      <p:ext uri="{BB962C8B-B14F-4D97-AF65-F5344CB8AC3E}">
        <p14:creationId xmlns:p14="http://schemas.microsoft.com/office/powerpoint/2010/main" val="16943044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0B091791-E553-40DC-8A68-3B5507E4B063}"/>
              </a:ext>
            </a:extLst>
          </p:cNvPr>
          <p:cNvSpPr>
            <a:spLocks noGrp="1"/>
          </p:cNvSpPr>
          <p:nvPr>
            <p:ph type="sldNum" sz="quarter" idx="12"/>
          </p:nvPr>
        </p:nvSpPr>
        <p:spPr/>
        <p:txBody>
          <a:bodyPr/>
          <a:lstStyle/>
          <a:p>
            <a:fld id="{188BBDFE-764C-42E2-AD11-850F38D3D522}" type="slidenum">
              <a:rPr lang="zh-CN" altLang="en-US" smtClean="0"/>
              <a:t>12</a:t>
            </a:fld>
            <a:endParaRPr lang="zh-CN" altLang="en-US"/>
          </a:p>
        </p:txBody>
      </p:sp>
      <p:sp>
        <p:nvSpPr>
          <p:cNvPr id="9" name="文本框 8">
            <a:extLst>
              <a:ext uri="{FF2B5EF4-FFF2-40B4-BE49-F238E27FC236}">
                <a16:creationId xmlns:a16="http://schemas.microsoft.com/office/drawing/2014/main" id="{D66D62DB-F88B-4114-9609-39ECCC76BE02}"/>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机器学习</a:t>
            </a:r>
          </a:p>
        </p:txBody>
      </p:sp>
      <p:sp>
        <p:nvSpPr>
          <p:cNvPr id="10" name="文本框 9">
            <a:extLst>
              <a:ext uri="{FF2B5EF4-FFF2-40B4-BE49-F238E27FC236}">
                <a16:creationId xmlns:a16="http://schemas.microsoft.com/office/drawing/2014/main" id="{572E31A1-F172-4CD8-8375-2F9C11FFA192}"/>
              </a:ext>
            </a:extLst>
          </p:cNvPr>
          <p:cNvSpPr txBox="1"/>
          <p:nvPr/>
        </p:nvSpPr>
        <p:spPr>
          <a:xfrm>
            <a:off x="3292718" y="52252"/>
            <a:ext cx="2031325" cy="461665"/>
          </a:xfrm>
          <a:prstGeom prst="rect">
            <a:avLst/>
          </a:prstGeom>
          <a:noFill/>
        </p:spPr>
        <p:txBody>
          <a:bodyPr wrap="none" rtlCol="0">
            <a:spAutoFit/>
          </a:bodyPr>
          <a:lstStyle/>
          <a:p>
            <a:pPr algn="l"/>
            <a:r>
              <a:rPr lang="zh-CN" altLang="en-US" sz="2400" b="1" dirty="0">
                <a:solidFill>
                  <a:srgbClr val="4472C4"/>
                </a:solidFill>
                <a:latin typeface="微软雅黑" panose="020B0503020204020204" pitchFamily="34" charset="-122"/>
                <a:ea typeface="微软雅黑" panose="020B0503020204020204" pitchFamily="34" charset="-122"/>
              </a:rPr>
              <a:t>深度强化学习</a:t>
            </a:r>
          </a:p>
        </p:txBody>
      </p:sp>
      <p:pic>
        <p:nvPicPr>
          <p:cNvPr id="12" name="图片 11">
            <a:extLst>
              <a:ext uri="{FF2B5EF4-FFF2-40B4-BE49-F238E27FC236}">
                <a16:creationId xmlns:a16="http://schemas.microsoft.com/office/drawing/2014/main" id="{5181878B-FF5E-4E0B-AB5C-F8CA0A6C5C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39583"/>
            <a:ext cx="1260901" cy="913102"/>
          </a:xfrm>
          <a:prstGeom prst="rect">
            <a:avLst/>
          </a:prstGeom>
        </p:spPr>
      </p:pic>
      <p:pic>
        <p:nvPicPr>
          <p:cNvPr id="13" name="图片 12">
            <a:extLst>
              <a:ext uri="{FF2B5EF4-FFF2-40B4-BE49-F238E27FC236}">
                <a16:creationId xmlns:a16="http://schemas.microsoft.com/office/drawing/2014/main" id="{4A4315C0-24D9-4829-8177-0C4056C0EA9A}"/>
              </a:ext>
            </a:extLst>
          </p:cNvPr>
          <p:cNvPicPr>
            <a:picLocks noChangeAspect="1"/>
          </p:cNvPicPr>
          <p:nvPr/>
        </p:nvPicPr>
        <p:blipFill>
          <a:blip r:embed="rId3"/>
          <a:stretch>
            <a:fillRect/>
          </a:stretch>
        </p:blipFill>
        <p:spPr>
          <a:xfrm>
            <a:off x="1417861" y="1672748"/>
            <a:ext cx="776699" cy="715672"/>
          </a:xfrm>
          <a:prstGeom prst="rect">
            <a:avLst/>
          </a:prstGeom>
        </p:spPr>
      </p:pic>
      <p:pic>
        <p:nvPicPr>
          <p:cNvPr id="14" name="图片 13">
            <a:extLst>
              <a:ext uri="{FF2B5EF4-FFF2-40B4-BE49-F238E27FC236}">
                <a16:creationId xmlns:a16="http://schemas.microsoft.com/office/drawing/2014/main" id="{5E06A7F3-F32B-4BFB-942D-9E6383A3E252}"/>
              </a:ext>
            </a:extLst>
          </p:cNvPr>
          <p:cNvPicPr>
            <a:picLocks noChangeAspect="1"/>
          </p:cNvPicPr>
          <p:nvPr/>
        </p:nvPicPr>
        <p:blipFill>
          <a:blip r:embed="rId4"/>
          <a:stretch>
            <a:fillRect/>
          </a:stretch>
        </p:blipFill>
        <p:spPr>
          <a:xfrm>
            <a:off x="1417861" y="569322"/>
            <a:ext cx="776699" cy="715672"/>
          </a:xfrm>
          <a:prstGeom prst="rect">
            <a:avLst/>
          </a:prstGeom>
        </p:spPr>
      </p:pic>
      <p:cxnSp>
        <p:nvCxnSpPr>
          <p:cNvPr id="16" name="直接箭头连接符 15">
            <a:extLst>
              <a:ext uri="{FF2B5EF4-FFF2-40B4-BE49-F238E27FC236}">
                <a16:creationId xmlns:a16="http://schemas.microsoft.com/office/drawing/2014/main" id="{1FE59187-6923-4923-8648-71C8F5676129}"/>
              </a:ext>
            </a:extLst>
          </p:cNvPr>
          <p:cNvCxnSpPr>
            <a:cxnSpLocks/>
            <a:stCxn id="12" idx="3"/>
            <a:endCxn id="14" idx="1"/>
          </p:cNvCxnSpPr>
          <p:nvPr/>
        </p:nvCxnSpPr>
        <p:spPr>
          <a:xfrm flipV="1">
            <a:off x="1260901" y="927158"/>
            <a:ext cx="156960" cy="568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8EE9B0CA-9DB8-42DC-9F9A-503B0B67ABD4}"/>
              </a:ext>
            </a:extLst>
          </p:cNvPr>
          <p:cNvCxnSpPr>
            <a:cxnSpLocks/>
            <a:stCxn id="12" idx="3"/>
            <a:endCxn id="13" idx="1"/>
          </p:cNvCxnSpPr>
          <p:nvPr/>
        </p:nvCxnSpPr>
        <p:spPr>
          <a:xfrm>
            <a:off x="1260901" y="1496134"/>
            <a:ext cx="156960" cy="534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1" name="图片 20">
            <a:extLst>
              <a:ext uri="{FF2B5EF4-FFF2-40B4-BE49-F238E27FC236}">
                <a16:creationId xmlns:a16="http://schemas.microsoft.com/office/drawing/2014/main" id="{2799BE4A-0772-4366-B611-0E5D22E69EFD}"/>
              </a:ext>
            </a:extLst>
          </p:cNvPr>
          <p:cNvPicPr>
            <a:picLocks noChangeAspect="1"/>
          </p:cNvPicPr>
          <p:nvPr/>
        </p:nvPicPr>
        <p:blipFill>
          <a:blip r:embed="rId3"/>
          <a:stretch>
            <a:fillRect/>
          </a:stretch>
        </p:blipFill>
        <p:spPr>
          <a:xfrm>
            <a:off x="2437641" y="2111096"/>
            <a:ext cx="776699" cy="715672"/>
          </a:xfrm>
          <a:prstGeom prst="rect">
            <a:avLst/>
          </a:prstGeom>
        </p:spPr>
      </p:pic>
      <p:pic>
        <p:nvPicPr>
          <p:cNvPr id="22" name="图片 21">
            <a:extLst>
              <a:ext uri="{FF2B5EF4-FFF2-40B4-BE49-F238E27FC236}">
                <a16:creationId xmlns:a16="http://schemas.microsoft.com/office/drawing/2014/main" id="{FD7019C5-EE73-49FF-81C7-6879648585E8}"/>
              </a:ext>
            </a:extLst>
          </p:cNvPr>
          <p:cNvPicPr>
            <a:picLocks noChangeAspect="1"/>
          </p:cNvPicPr>
          <p:nvPr/>
        </p:nvPicPr>
        <p:blipFill>
          <a:blip r:embed="rId4"/>
          <a:stretch>
            <a:fillRect/>
          </a:stretch>
        </p:blipFill>
        <p:spPr>
          <a:xfrm>
            <a:off x="2437641" y="1255865"/>
            <a:ext cx="776699" cy="715672"/>
          </a:xfrm>
          <a:prstGeom prst="rect">
            <a:avLst/>
          </a:prstGeom>
        </p:spPr>
      </p:pic>
      <p:cxnSp>
        <p:nvCxnSpPr>
          <p:cNvPr id="24" name="直接箭头连接符 23">
            <a:extLst>
              <a:ext uri="{FF2B5EF4-FFF2-40B4-BE49-F238E27FC236}">
                <a16:creationId xmlns:a16="http://schemas.microsoft.com/office/drawing/2014/main" id="{55F945B0-2B6A-4D1B-91E4-CA435AFF319F}"/>
              </a:ext>
            </a:extLst>
          </p:cNvPr>
          <p:cNvCxnSpPr>
            <a:stCxn id="13" idx="3"/>
            <a:endCxn id="22" idx="1"/>
          </p:cNvCxnSpPr>
          <p:nvPr/>
        </p:nvCxnSpPr>
        <p:spPr>
          <a:xfrm flipV="1">
            <a:off x="2194560" y="1613701"/>
            <a:ext cx="243081" cy="416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613B9DD4-B5F2-4FCB-9621-39E87AD5DB5D}"/>
              </a:ext>
            </a:extLst>
          </p:cNvPr>
          <p:cNvCxnSpPr>
            <a:stCxn id="13" idx="3"/>
            <a:endCxn id="21" idx="1"/>
          </p:cNvCxnSpPr>
          <p:nvPr/>
        </p:nvCxnSpPr>
        <p:spPr>
          <a:xfrm>
            <a:off x="2194560" y="2030584"/>
            <a:ext cx="243081" cy="438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E5A398FB-69D0-4DC5-8997-EDF78E2271FF}"/>
              </a:ext>
            </a:extLst>
          </p:cNvPr>
          <p:cNvSpPr txBox="1"/>
          <p:nvPr/>
        </p:nvSpPr>
        <p:spPr>
          <a:xfrm>
            <a:off x="1543158" y="2364979"/>
            <a:ext cx="591829"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分</a:t>
            </a:r>
          </a:p>
        </p:txBody>
      </p:sp>
      <p:sp>
        <p:nvSpPr>
          <p:cNvPr id="28" name="文本框 27">
            <a:extLst>
              <a:ext uri="{FF2B5EF4-FFF2-40B4-BE49-F238E27FC236}">
                <a16:creationId xmlns:a16="http://schemas.microsoft.com/office/drawing/2014/main" id="{CAA23E45-5F8E-4C88-B4C0-0390844DA15A}"/>
              </a:ext>
            </a:extLst>
          </p:cNvPr>
          <p:cNvSpPr txBox="1"/>
          <p:nvPr/>
        </p:nvSpPr>
        <p:spPr>
          <a:xfrm>
            <a:off x="2562937" y="2765089"/>
            <a:ext cx="59182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4</a:t>
            </a:r>
            <a:r>
              <a:rPr lang="zh-CN" altLang="en-US" sz="2000" dirty="0">
                <a:latin typeface="微软雅黑" panose="020B0503020204020204" pitchFamily="34" charset="-122"/>
                <a:ea typeface="微软雅黑" panose="020B0503020204020204" pitchFamily="34" charset="-122"/>
              </a:rPr>
              <a:t>分</a:t>
            </a:r>
          </a:p>
        </p:txBody>
      </p:sp>
      <p:pic>
        <p:nvPicPr>
          <p:cNvPr id="29" name="图片 28">
            <a:extLst>
              <a:ext uri="{FF2B5EF4-FFF2-40B4-BE49-F238E27FC236}">
                <a16:creationId xmlns:a16="http://schemas.microsoft.com/office/drawing/2014/main" id="{82E4F376-E0EF-4785-BF6F-1697233B9EE2}"/>
              </a:ext>
            </a:extLst>
          </p:cNvPr>
          <p:cNvPicPr>
            <a:picLocks noChangeAspect="1"/>
          </p:cNvPicPr>
          <p:nvPr/>
        </p:nvPicPr>
        <p:blipFill>
          <a:blip r:embed="rId3"/>
          <a:stretch>
            <a:fillRect/>
          </a:stretch>
        </p:blipFill>
        <p:spPr>
          <a:xfrm>
            <a:off x="3457421" y="2554157"/>
            <a:ext cx="776699" cy="715672"/>
          </a:xfrm>
          <a:prstGeom prst="rect">
            <a:avLst/>
          </a:prstGeom>
        </p:spPr>
      </p:pic>
      <p:pic>
        <p:nvPicPr>
          <p:cNvPr id="30" name="图片 29">
            <a:extLst>
              <a:ext uri="{FF2B5EF4-FFF2-40B4-BE49-F238E27FC236}">
                <a16:creationId xmlns:a16="http://schemas.microsoft.com/office/drawing/2014/main" id="{62D65958-9E10-40F8-96D1-8DC6684FC379}"/>
              </a:ext>
            </a:extLst>
          </p:cNvPr>
          <p:cNvPicPr>
            <a:picLocks noChangeAspect="1"/>
          </p:cNvPicPr>
          <p:nvPr/>
        </p:nvPicPr>
        <p:blipFill>
          <a:blip r:embed="rId4"/>
          <a:stretch>
            <a:fillRect/>
          </a:stretch>
        </p:blipFill>
        <p:spPr>
          <a:xfrm>
            <a:off x="3457421" y="1698926"/>
            <a:ext cx="776699" cy="715672"/>
          </a:xfrm>
          <a:prstGeom prst="rect">
            <a:avLst/>
          </a:prstGeom>
        </p:spPr>
      </p:pic>
      <p:cxnSp>
        <p:nvCxnSpPr>
          <p:cNvPr id="31" name="直接箭头连接符 30">
            <a:extLst>
              <a:ext uri="{FF2B5EF4-FFF2-40B4-BE49-F238E27FC236}">
                <a16:creationId xmlns:a16="http://schemas.microsoft.com/office/drawing/2014/main" id="{39D25ABA-B52A-4350-AB9B-58966672F7C5}"/>
              </a:ext>
            </a:extLst>
          </p:cNvPr>
          <p:cNvCxnSpPr>
            <a:endCxn id="30" idx="1"/>
          </p:cNvCxnSpPr>
          <p:nvPr/>
        </p:nvCxnSpPr>
        <p:spPr>
          <a:xfrm flipV="1">
            <a:off x="3214340" y="2056762"/>
            <a:ext cx="243081" cy="416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7B7E8255-3524-4B82-93D5-093E912D755C}"/>
              </a:ext>
            </a:extLst>
          </p:cNvPr>
          <p:cNvCxnSpPr>
            <a:endCxn id="29" idx="1"/>
          </p:cNvCxnSpPr>
          <p:nvPr/>
        </p:nvCxnSpPr>
        <p:spPr>
          <a:xfrm>
            <a:off x="3214340" y="2473645"/>
            <a:ext cx="243081" cy="438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58BEB6BC-80E6-4EDC-8A0F-DF2AE90E7319}"/>
              </a:ext>
            </a:extLst>
          </p:cNvPr>
          <p:cNvSpPr txBox="1"/>
          <p:nvPr/>
        </p:nvSpPr>
        <p:spPr>
          <a:xfrm>
            <a:off x="3678096" y="3209333"/>
            <a:ext cx="59182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6</a:t>
            </a:r>
            <a:r>
              <a:rPr lang="zh-CN" altLang="en-US" sz="2000" dirty="0">
                <a:latin typeface="微软雅黑" panose="020B0503020204020204" pitchFamily="34" charset="-122"/>
                <a:ea typeface="微软雅黑" panose="020B0503020204020204" pitchFamily="34" charset="-122"/>
              </a:rPr>
              <a:t>分</a:t>
            </a:r>
          </a:p>
        </p:txBody>
      </p:sp>
      <p:sp>
        <p:nvSpPr>
          <p:cNvPr id="34" name="文本框 33">
            <a:extLst>
              <a:ext uri="{FF2B5EF4-FFF2-40B4-BE49-F238E27FC236}">
                <a16:creationId xmlns:a16="http://schemas.microsoft.com/office/drawing/2014/main" id="{EB5CCE6A-3926-4273-978F-51FD872D0C05}"/>
              </a:ext>
            </a:extLst>
          </p:cNvPr>
          <p:cNvSpPr txBox="1"/>
          <p:nvPr/>
        </p:nvSpPr>
        <p:spPr>
          <a:xfrm>
            <a:off x="4321010" y="2565034"/>
            <a:ext cx="393056"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pic>
        <p:nvPicPr>
          <p:cNvPr id="36" name="图片 35">
            <a:extLst>
              <a:ext uri="{FF2B5EF4-FFF2-40B4-BE49-F238E27FC236}">
                <a16:creationId xmlns:a16="http://schemas.microsoft.com/office/drawing/2014/main" id="{24B50E3F-8F43-41DF-807B-C9F0FE90ABEB}"/>
              </a:ext>
            </a:extLst>
          </p:cNvPr>
          <p:cNvPicPr>
            <a:picLocks noChangeAspect="1"/>
          </p:cNvPicPr>
          <p:nvPr/>
        </p:nvPicPr>
        <p:blipFill>
          <a:blip r:embed="rId3"/>
          <a:stretch>
            <a:fillRect/>
          </a:stretch>
        </p:blipFill>
        <p:spPr>
          <a:xfrm>
            <a:off x="4935693" y="2917886"/>
            <a:ext cx="776699" cy="715672"/>
          </a:xfrm>
          <a:prstGeom prst="rect">
            <a:avLst/>
          </a:prstGeom>
        </p:spPr>
      </p:pic>
      <p:pic>
        <p:nvPicPr>
          <p:cNvPr id="37" name="图片 36">
            <a:extLst>
              <a:ext uri="{FF2B5EF4-FFF2-40B4-BE49-F238E27FC236}">
                <a16:creationId xmlns:a16="http://schemas.microsoft.com/office/drawing/2014/main" id="{1934A4FC-DDC3-4AD7-82A2-AF35F461B8BB}"/>
              </a:ext>
            </a:extLst>
          </p:cNvPr>
          <p:cNvPicPr>
            <a:picLocks noChangeAspect="1"/>
          </p:cNvPicPr>
          <p:nvPr/>
        </p:nvPicPr>
        <p:blipFill>
          <a:blip r:embed="rId4"/>
          <a:stretch>
            <a:fillRect/>
          </a:stretch>
        </p:blipFill>
        <p:spPr>
          <a:xfrm>
            <a:off x="4935693" y="2062655"/>
            <a:ext cx="776699" cy="715672"/>
          </a:xfrm>
          <a:prstGeom prst="rect">
            <a:avLst/>
          </a:prstGeom>
        </p:spPr>
      </p:pic>
      <p:cxnSp>
        <p:nvCxnSpPr>
          <p:cNvPr id="38" name="直接箭头连接符 37">
            <a:extLst>
              <a:ext uri="{FF2B5EF4-FFF2-40B4-BE49-F238E27FC236}">
                <a16:creationId xmlns:a16="http://schemas.microsoft.com/office/drawing/2014/main" id="{0705A4BB-35D1-4BB7-AB0D-E532FE9DF4A4}"/>
              </a:ext>
            </a:extLst>
          </p:cNvPr>
          <p:cNvCxnSpPr>
            <a:endCxn id="37" idx="1"/>
          </p:cNvCxnSpPr>
          <p:nvPr/>
        </p:nvCxnSpPr>
        <p:spPr>
          <a:xfrm flipV="1">
            <a:off x="4692612" y="2420491"/>
            <a:ext cx="243081" cy="416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C539FEAE-2E00-4A7E-898E-4812268E6B65}"/>
              </a:ext>
            </a:extLst>
          </p:cNvPr>
          <p:cNvCxnSpPr>
            <a:endCxn id="36" idx="1"/>
          </p:cNvCxnSpPr>
          <p:nvPr/>
        </p:nvCxnSpPr>
        <p:spPr>
          <a:xfrm>
            <a:off x="4692612" y="2837374"/>
            <a:ext cx="243081" cy="438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B85C3399-B526-4ACA-AE5D-6DCEAEB024BD}"/>
              </a:ext>
            </a:extLst>
          </p:cNvPr>
          <p:cNvSpPr txBox="1"/>
          <p:nvPr/>
        </p:nvSpPr>
        <p:spPr>
          <a:xfrm>
            <a:off x="4872636" y="3619228"/>
            <a:ext cx="902811" cy="307777"/>
          </a:xfrm>
          <a:prstGeom prst="rect">
            <a:avLst/>
          </a:prstGeom>
          <a:noFill/>
        </p:spPr>
        <p:txBody>
          <a:bodyPr wrap="none" rtlCol="0">
            <a:spAutoFit/>
          </a:bodyPr>
          <a:lstStyle/>
          <a:p>
            <a:pPr algn="l"/>
            <a:r>
              <a:rPr lang="zh-CN" altLang="en-US" sz="1400" b="1" dirty="0">
                <a:latin typeface="微软雅黑" panose="020B0503020204020204" pitchFamily="34" charset="-122"/>
                <a:ea typeface="微软雅黑" panose="020B0503020204020204" pitchFamily="34" charset="-122"/>
              </a:rPr>
              <a:t>学霸宝宝</a:t>
            </a:r>
          </a:p>
        </p:txBody>
      </p:sp>
      <p:sp>
        <p:nvSpPr>
          <p:cNvPr id="72" name="文本框 71">
            <a:extLst>
              <a:ext uri="{FF2B5EF4-FFF2-40B4-BE49-F238E27FC236}">
                <a16:creationId xmlns:a16="http://schemas.microsoft.com/office/drawing/2014/main" id="{A6C01193-70B4-40A5-9511-A98B7F433065}"/>
              </a:ext>
            </a:extLst>
          </p:cNvPr>
          <p:cNvSpPr txBox="1"/>
          <p:nvPr/>
        </p:nvSpPr>
        <p:spPr>
          <a:xfrm>
            <a:off x="2194560" y="3764603"/>
            <a:ext cx="1415772" cy="338554"/>
          </a:xfrm>
          <a:prstGeom prst="rect">
            <a:avLst/>
          </a:prstGeom>
          <a:noFill/>
        </p:spPr>
        <p:txBody>
          <a:bodyPr wrap="none" rtlCol="0">
            <a:spAutoFit/>
          </a:bodyPr>
          <a:lstStyle/>
          <a:p>
            <a:pPr algn="l"/>
            <a:r>
              <a:rPr lang="zh-CN" altLang="en-US" sz="1600" b="1" dirty="0">
                <a:latin typeface="微软雅黑" panose="020B0503020204020204" pitchFamily="34" charset="-122"/>
                <a:ea typeface="微软雅黑" panose="020B0503020204020204" pitchFamily="34" charset="-122"/>
              </a:rPr>
              <a:t>强化学习举例</a:t>
            </a:r>
          </a:p>
        </p:txBody>
      </p:sp>
      <p:grpSp>
        <p:nvGrpSpPr>
          <p:cNvPr id="2" name="组合 1">
            <a:extLst>
              <a:ext uri="{FF2B5EF4-FFF2-40B4-BE49-F238E27FC236}">
                <a16:creationId xmlns:a16="http://schemas.microsoft.com/office/drawing/2014/main" id="{3C195E83-71E9-41D4-8494-1D3431EAEB8C}"/>
              </a:ext>
            </a:extLst>
          </p:cNvPr>
          <p:cNvGrpSpPr/>
          <p:nvPr/>
        </p:nvGrpSpPr>
        <p:grpSpPr>
          <a:xfrm>
            <a:off x="5425797" y="707569"/>
            <a:ext cx="6187304" cy="3395588"/>
            <a:chOff x="5425797" y="707569"/>
            <a:chExt cx="6187304" cy="3395588"/>
          </a:xfrm>
        </p:grpSpPr>
        <p:sp>
          <p:nvSpPr>
            <p:cNvPr id="42" name="矩形: 圆角 41">
              <a:extLst>
                <a:ext uri="{FF2B5EF4-FFF2-40B4-BE49-F238E27FC236}">
                  <a16:creationId xmlns:a16="http://schemas.microsoft.com/office/drawing/2014/main" id="{01BC9B00-EAA9-4900-B7BC-84BF03B32A65}"/>
                </a:ext>
              </a:extLst>
            </p:cNvPr>
            <p:cNvSpPr/>
            <p:nvPr/>
          </p:nvSpPr>
          <p:spPr>
            <a:xfrm>
              <a:off x="8603668" y="707569"/>
              <a:ext cx="1173713" cy="4391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rPr>
                <a:t>Agent</a:t>
              </a:r>
              <a:endParaRPr lang="zh-CN" altLang="en-US" sz="2400" b="1" dirty="0">
                <a:solidFill>
                  <a:schemeClr val="bg1"/>
                </a:solidFill>
              </a:endParaRPr>
            </a:p>
          </p:txBody>
        </p:sp>
        <p:sp>
          <p:nvSpPr>
            <p:cNvPr id="43" name="矩形: 圆角 42">
              <a:extLst>
                <a:ext uri="{FF2B5EF4-FFF2-40B4-BE49-F238E27FC236}">
                  <a16:creationId xmlns:a16="http://schemas.microsoft.com/office/drawing/2014/main" id="{5B8D81F3-98F5-4E8A-8F2B-EDABE83E3536}"/>
                </a:ext>
              </a:extLst>
            </p:cNvPr>
            <p:cNvSpPr/>
            <p:nvPr/>
          </p:nvSpPr>
          <p:spPr>
            <a:xfrm>
              <a:off x="8129219" y="2918963"/>
              <a:ext cx="2122612" cy="4391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rPr>
                <a:t>Environment</a:t>
              </a:r>
              <a:endParaRPr lang="zh-CN" altLang="en-US" sz="2400" b="1" dirty="0">
                <a:solidFill>
                  <a:schemeClr val="bg1"/>
                </a:solidFill>
              </a:endParaRPr>
            </a:p>
          </p:txBody>
        </p:sp>
        <p:cxnSp>
          <p:nvCxnSpPr>
            <p:cNvPr id="45" name="直接连接符 44">
              <a:extLst>
                <a:ext uri="{FF2B5EF4-FFF2-40B4-BE49-F238E27FC236}">
                  <a16:creationId xmlns:a16="http://schemas.microsoft.com/office/drawing/2014/main" id="{CB35C969-3AA5-4EFB-A5D4-FC03BD9732D0}"/>
                </a:ext>
              </a:extLst>
            </p:cNvPr>
            <p:cNvCxnSpPr>
              <a:cxnSpLocks/>
              <a:stCxn id="42" idx="3"/>
            </p:cNvCxnSpPr>
            <p:nvPr/>
          </p:nvCxnSpPr>
          <p:spPr>
            <a:xfrm>
              <a:off x="9777381" y="927158"/>
              <a:ext cx="171793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18FB67EB-12E0-46CC-99F6-C223FF41003E}"/>
                </a:ext>
              </a:extLst>
            </p:cNvPr>
            <p:cNvCxnSpPr>
              <a:cxnSpLocks/>
            </p:cNvCxnSpPr>
            <p:nvPr/>
          </p:nvCxnSpPr>
          <p:spPr>
            <a:xfrm>
              <a:off x="11495314" y="927158"/>
              <a:ext cx="0" cy="2211394"/>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84CDD4B2-0D17-4C9E-88DC-90BDD45FBA5E}"/>
                </a:ext>
              </a:extLst>
            </p:cNvPr>
            <p:cNvCxnSpPr>
              <a:cxnSpLocks/>
              <a:endCxn id="43" idx="3"/>
            </p:cNvCxnSpPr>
            <p:nvPr/>
          </p:nvCxnSpPr>
          <p:spPr>
            <a:xfrm flipH="1">
              <a:off x="10251831" y="3138552"/>
              <a:ext cx="12434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矩形 59">
              <a:extLst>
                <a:ext uri="{FF2B5EF4-FFF2-40B4-BE49-F238E27FC236}">
                  <a16:creationId xmlns:a16="http://schemas.microsoft.com/office/drawing/2014/main" id="{F80D7E62-6736-4B32-AC77-5E0029766518}"/>
                </a:ext>
              </a:extLst>
            </p:cNvPr>
            <p:cNvSpPr/>
            <p:nvPr/>
          </p:nvSpPr>
          <p:spPr>
            <a:xfrm>
              <a:off x="6955875" y="3056548"/>
              <a:ext cx="1173344" cy="820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1" name="矩形 60">
              <a:extLst>
                <a:ext uri="{FF2B5EF4-FFF2-40B4-BE49-F238E27FC236}">
                  <a16:creationId xmlns:a16="http://schemas.microsoft.com/office/drawing/2014/main" id="{F852EAB8-C1C2-4E53-A01B-D4B4B4B9E92D}"/>
                </a:ext>
              </a:extLst>
            </p:cNvPr>
            <p:cNvSpPr/>
            <p:nvPr/>
          </p:nvSpPr>
          <p:spPr>
            <a:xfrm>
              <a:off x="6955875" y="1009162"/>
              <a:ext cx="87945" cy="20473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2" name="矩形 61">
              <a:extLst>
                <a:ext uri="{FF2B5EF4-FFF2-40B4-BE49-F238E27FC236}">
                  <a16:creationId xmlns:a16="http://schemas.microsoft.com/office/drawing/2014/main" id="{8DDCF8B3-BE0B-49EC-8BF6-8D9EE8091A7F}"/>
                </a:ext>
              </a:extLst>
            </p:cNvPr>
            <p:cNvSpPr/>
            <p:nvPr/>
          </p:nvSpPr>
          <p:spPr>
            <a:xfrm>
              <a:off x="6583680" y="3208948"/>
              <a:ext cx="1545539" cy="820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矩形 62">
              <a:extLst>
                <a:ext uri="{FF2B5EF4-FFF2-40B4-BE49-F238E27FC236}">
                  <a16:creationId xmlns:a16="http://schemas.microsoft.com/office/drawing/2014/main" id="{61741303-5460-48FE-8C10-DFD419D4D865}"/>
                </a:ext>
              </a:extLst>
            </p:cNvPr>
            <p:cNvSpPr/>
            <p:nvPr/>
          </p:nvSpPr>
          <p:spPr>
            <a:xfrm>
              <a:off x="6583679" y="822960"/>
              <a:ext cx="87945" cy="2389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箭头: 右 63">
              <a:extLst>
                <a:ext uri="{FF2B5EF4-FFF2-40B4-BE49-F238E27FC236}">
                  <a16:creationId xmlns:a16="http://schemas.microsoft.com/office/drawing/2014/main" id="{DC78C0C7-384B-43EE-BF94-BA6C327C1F35}"/>
                </a:ext>
              </a:extLst>
            </p:cNvPr>
            <p:cNvSpPr/>
            <p:nvPr/>
          </p:nvSpPr>
          <p:spPr>
            <a:xfrm>
              <a:off x="6948943" y="941973"/>
              <a:ext cx="1654725" cy="112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5" name="箭头: 右 64">
              <a:extLst>
                <a:ext uri="{FF2B5EF4-FFF2-40B4-BE49-F238E27FC236}">
                  <a16:creationId xmlns:a16="http://schemas.microsoft.com/office/drawing/2014/main" id="{5240CBF8-91F6-42B8-8866-833B62863838}"/>
                </a:ext>
              </a:extLst>
            </p:cNvPr>
            <p:cNvSpPr/>
            <p:nvPr/>
          </p:nvSpPr>
          <p:spPr>
            <a:xfrm>
              <a:off x="6611916" y="793411"/>
              <a:ext cx="1991752" cy="112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6" name="文本框 65">
              <a:extLst>
                <a:ext uri="{FF2B5EF4-FFF2-40B4-BE49-F238E27FC236}">
                  <a16:creationId xmlns:a16="http://schemas.microsoft.com/office/drawing/2014/main" id="{CABE189D-281F-450C-92E1-6E3E652ABB95}"/>
                </a:ext>
              </a:extLst>
            </p:cNvPr>
            <p:cNvSpPr txBox="1"/>
            <p:nvPr/>
          </p:nvSpPr>
          <p:spPr>
            <a:xfrm>
              <a:off x="7050752" y="1519819"/>
              <a:ext cx="1402756" cy="400110"/>
            </a:xfrm>
            <a:prstGeom prst="rect">
              <a:avLst/>
            </a:prstGeom>
            <a:noFill/>
          </p:spPr>
          <p:txBody>
            <a:bodyPr wrap="none" rtlCol="0">
              <a:spAutoFit/>
            </a:bodyPr>
            <a:lstStyle/>
            <a:p>
              <a:pPr algn="l"/>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(Reward)</a:t>
              </a:r>
              <a:endParaRPr lang="zh-CN" altLang="en-US" sz="2000" dirty="0">
                <a:latin typeface="微软雅黑" panose="020B0503020204020204" pitchFamily="34" charset="-122"/>
                <a:ea typeface="微软雅黑" panose="020B0503020204020204" pitchFamily="34" charset="-122"/>
              </a:endParaRPr>
            </a:p>
          </p:txBody>
        </p:sp>
        <p:sp>
          <p:nvSpPr>
            <p:cNvPr id="68" name="文本框 67">
              <a:extLst>
                <a:ext uri="{FF2B5EF4-FFF2-40B4-BE49-F238E27FC236}">
                  <a16:creationId xmlns:a16="http://schemas.microsoft.com/office/drawing/2014/main" id="{22AF912C-2B1E-4D3F-8F12-5442E5D15E8B}"/>
                </a:ext>
              </a:extLst>
            </p:cNvPr>
            <p:cNvSpPr txBox="1"/>
            <p:nvPr/>
          </p:nvSpPr>
          <p:spPr>
            <a:xfrm>
              <a:off x="5425797" y="1519060"/>
              <a:ext cx="1157881" cy="400110"/>
            </a:xfrm>
            <a:prstGeom prst="rect">
              <a:avLst/>
            </a:prstGeom>
            <a:noFill/>
          </p:spPr>
          <p:txBody>
            <a:bodyPr wrap="none" rtlCol="0">
              <a:spAutoFit/>
            </a:bodyPr>
            <a:lstStyle/>
            <a:p>
              <a:pPr algn="l"/>
              <a:r>
                <a:rPr lang="en-US" altLang="zh-CN" sz="2000" dirty="0" err="1">
                  <a:latin typeface="微软雅黑" panose="020B0503020204020204" pitchFamily="34" charset="-122"/>
                  <a:ea typeface="微软雅黑" panose="020B0503020204020204" pitchFamily="34" charset="-122"/>
                </a:rPr>
                <a:t>s</a:t>
              </a:r>
              <a:r>
                <a:rPr lang="en-US" altLang="zh-CN" sz="2000" baseline="-25000" dirty="0" err="1">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(State)</a:t>
              </a:r>
              <a:endParaRPr lang="zh-CN" altLang="en-US" sz="2000" dirty="0">
                <a:latin typeface="微软雅黑" panose="020B0503020204020204" pitchFamily="34" charset="-122"/>
                <a:ea typeface="微软雅黑" panose="020B0503020204020204" pitchFamily="34" charset="-122"/>
              </a:endParaRPr>
            </a:p>
          </p:txBody>
        </p:sp>
        <p:sp>
          <p:nvSpPr>
            <p:cNvPr id="69" name="文本框 68">
              <a:extLst>
                <a:ext uri="{FF2B5EF4-FFF2-40B4-BE49-F238E27FC236}">
                  <a16:creationId xmlns:a16="http://schemas.microsoft.com/office/drawing/2014/main" id="{7755A901-F9D0-4412-AAD0-E6A0E180F825}"/>
                </a:ext>
              </a:extLst>
            </p:cNvPr>
            <p:cNvSpPr txBox="1"/>
            <p:nvPr/>
          </p:nvSpPr>
          <p:spPr>
            <a:xfrm>
              <a:off x="7498825" y="2672799"/>
              <a:ext cx="554960"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i+1</a:t>
              </a:r>
              <a:endParaRPr lang="zh-CN" altLang="en-US" sz="2000" baseline="-25000" dirty="0">
                <a:latin typeface="微软雅黑" panose="020B0503020204020204" pitchFamily="34" charset="-122"/>
                <a:ea typeface="微软雅黑" panose="020B0503020204020204" pitchFamily="34" charset="-122"/>
              </a:endParaRPr>
            </a:p>
          </p:txBody>
        </p:sp>
        <p:sp>
          <p:nvSpPr>
            <p:cNvPr id="70" name="文本框 69">
              <a:extLst>
                <a:ext uri="{FF2B5EF4-FFF2-40B4-BE49-F238E27FC236}">
                  <a16:creationId xmlns:a16="http://schemas.microsoft.com/office/drawing/2014/main" id="{9CB504F1-F823-4A9F-8C26-F2C4EEB598F8}"/>
                </a:ext>
              </a:extLst>
            </p:cNvPr>
            <p:cNvSpPr txBox="1"/>
            <p:nvPr/>
          </p:nvSpPr>
          <p:spPr>
            <a:xfrm>
              <a:off x="7506991" y="3204886"/>
              <a:ext cx="575799"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s</a:t>
              </a:r>
              <a:r>
                <a:rPr lang="en-US" altLang="zh-CN" sz="2000" baseline="-25000" dirty="0">
                  <a:latin typeface="微软雅黑" panose="020B0503020204020204" pitchFamily="34" charset="-122"/>
                  <a:ea typeface="微软雅黑" panose="020B0503020204020204" pitchFamily="34" charset="-122"/>
                </a:rPr>
                <a:t>i+1</a:t>
              </a:r>
              <a:endParaRPr lang="zh-CN" altLang="en-US" sz="2000" baseline="-25000" dirty="0">
                <a:latin typeface="微软雅黑" panose="020B0503020204020204" pitchFamily="34" charset="-122"/>
                <a:ea typeface="微软雅黑" panose="020B0503020204020204" pitchFamily="34" charset="-122"/>
              </a:endParaRPr>
            </a:p>
          </p:txBody>
        </p:sp>
        <p:sp>
          <p:nvSpPr>
            <p:cNvPr id="71" name="文本框 70">
              <a:extLst>
                <a:ext uri="{FF2B5EF4-FFF2-40B4-BE49-F238E27FC236}">
                  <a16:creationId xmlns:a16="http://schemas.microsoft.com/office/drawing/2014/main" id="{9448EBB6-F9D9-454D-A992-3C77CA2BE801}"/>
                </a:ext>
              </a:extLst>
            </p:cNvPr>
            <p:cNvSpPr txBox="1"/>
            <p:nvPr/>
          </p:nvSpPr>
          <p:spPr>
            <a:xfrm>
              <a:off x="10251831" y="1496134"/>
              <a:ext cx="1361270"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a</a:t>
              </a:r>
              <a:r>
                <a:rPr lang="en-US" altLang="zh-CN" sz="2000" baseline="-25000" dirty="0">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(Action)</a:t>
              </a:r>
              <a:endParaRPr lang="zh-CN" altLang="en-US" sz="2000" dirty="0">
                <a:latin typeface="微软雅黑" panose="020B0503020204020204" pitchFamily="34" charset="-122"/>
                <a:ea typeface="微软雅黑" panose="020B0503020204020204" pitchFamily="34" charset="-122"/>
              </a:endParaRPr>
            </a:p>
          </p:txBody>
        </p:sp>
        <p:sp>
          <p:nvSpPr>
            <p:cNvPr id="73" name="文本框 72">
              <a:extLst>
                <a:ext uri="{FF2B5EF4-FFF2-40B4-BE49-F238E27FC236}">
                  <a16:creationId xmlns:a16="http://schemas.microsoft.com/office/drawing/2014/main" id="{7A50BCFF-08D9-4072-9B99-63F4C8C2AEBB}"/>
                </a:ext>
              </a:extLst>
            </p:cNvPr>
            <p:cNvSpPr txBox="1"/>
            <p:nvPr/>
          </p:nvSpPr>
          <p:spPr>
            <a:xfrm>
              <a:off x="8610600" y="3764603"/>
              <a:ext cx="1415772" cy="338554"/>
            </a:xfrm>
            <a:prstGeom prst="rect">
              <a:avLst/>
            </a:prstGeom>
            <a:noFill/>
          </p:spPr>
          <p:txBody>
            <a:bodyPr wrap="none" rtlCol="0">
              <a:spAutoFit/>
            </a:bodyPr>
            <a:lstStyle/>
            <a:p>
              <a:pPr algn="l"/>
              <a:r>
                <a:rPr lang="zh-CN" altLang="en-US" sz="1600" b="1" dirty="0">
                  <a:latin typeface="微软雅黑" panose="020B0503020204020204" pitchFamily="34" charset="-122"/>
                  <a:ea typeface="微软雅黑" panose="020B0503020204020204" pitchFamily="34" charset="-122"/>
                </a:rPr>
                <a:t>强化学习流程</a:t>
              </a:r>
            </a:p>
          </p:txBody>
        </p:sp>
      </p:grpSp>
      <p:sp>
        <p:nvSpPr>
          <p:cNvPr id="75" name="矩形: 圆角 74">
            <a:extLst>
              <a:ext uri="{FF2B5EF4-FFF2-40B4-BE49-F238E27FC236}">
                <a16:creationId xmlns:a16="http://schemas.microsoft.com/office/drawing/2014/main" id="{11FC3E5C-8FA5-43FC-B732-07B037C53C0F}"/>
              </a:ext>
            </a:extLst>
          </p:cNvPr>
          <p:cNvSpPr/>
          <p:nvPr/>
        </p:nvSpPr>
        <p:spPr>
          <a:xfrm>
            <a:off x="4321010" y="4753166"/>
            <a:ext cx="149959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深度学习</a:t>
            </a:r>
          </a:p>
        </p:txBody>
      </p:sp>
      <p:sp>
        <p:nvSpPr>
          <p:cNvPr id="76" name="矩形: 圆角 75">
            <a:extLst>
              <a:ext uri="{FF2B5EF4-FFF2-40B4-BE49-F238E27FC236}">
                <a16:creationId xmlns:a16="http://schemas.microsoft.com/office/drawing/2014/main" id="{5FD5E09B-FB92-4EFD-8A12-897731269131}"/>
              </a:ext>
            </a:extLst>
          </p:cNvPr>
          <p:cNvSpPr/>
          <p:nvPr/>
        </p:nvSpPr>
        <p:spPr>
          <a:xfrm>
            <a:off x="5035835" y="4022059"/>
            <a:ext cx="2120329"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深度强化学习</a:t>
            </a:r>
          </a:p>
        </p:txBody>
      </p:sp>
      <p:sp>
        <p:nvSpPr>
          <p:cNvPr id="77" name="矩形: 圆角 76">
            <a:extLst>
              <a:ext uri="{FF2B5EF4-FFF2-40B4-BE49-F238E27FC236}">
                <a16:creationId xmlns:a16="http://schemas.microsoft.com/office/drawing/2014/main" id="{1359BDAA-5B1E-4B73-A3BC-9C4D6B208D2B}"/>
              </a:ext>
            </a:extLst>
          </p:cNvPr>
          <p:cNvSpPr/>
          <p:nvPr/>
        </p:nvSpPr>
        <p:spPr>
          <a:xfrm>
            <a:off x="6361049" y="4753166"/>
            <a:ext cx="149959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强化学习</a:t>
            </a:r>
          </a:p>
        </p:txBody>
      </p:sp>
      <p:sp>
        <p:nvSpPr>
          <p:cNvPr id="78" name="矩形: 圆角 77">
            <a:extLst>
              <a:ext uri="{FF2B5EF4-FFF2-40B4-BE49-F238E27FC236}">
                <a16:creationId xmlns:a16="http://schemas.microsoft.com/office/drawing/2014/main" id="{466250EB-1C82-49C8-8206-AD6F0B639211}"/>
              </a:ext>
            </a:extLst>
          </p:cNvPr>
          <p:cNvSpPr/>
          <p:nvPr/>
        </p:nvSpPr>
        <p:spPr>
          <a:xfrm>
            <a:off x="4321010" y="5787931"/>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将高维度输入数据降维</a:t>
            </a:r>
          </a:p>
        </p:txBody>
      </p:sp>
      <p:sp>
        <p:nvSpPr>
          <p:cNvPr id="79" name="矩形: 圆角 78">
            <a:extLst>
              <a:ext uri="{FF2B5EF4-FFF2-40B4-BE49-F238E27FC236}">
                <a16:creationId xmlns:a16="http://schemas.microsoft.com/office/drawing/2014/main" id="{FB3B79A6-F12F-45AC-94D4-2933200B10D6}"/>
              </a:ext>
            </a:extLst>
          </p:cNvPr>
          <p:cNvSpPr/>
          <p:nvPr/>
        </p:nvSpPr>
        <p:spPr>
          <a:xfrm>
            <a:off x="2282985" y="5787931"/>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原始高维度数据</a:t>
            </a:r>
          </a:p>
        </p:txBody>
      </p:sp>
      <p:sp>
        <p:nvSpPr>
          <p:cNvPr id="80" name="箭头: 下 79">
            <a:extLst>
              <a:ext uri="{FF2B5EF4-FFF2-40B4-BE49-F238E27FC236}">
                <a16:creationId xmlns:a16="http://schemas.microsoft.com/office/drawing/2014/main" id="{4D249D26-47B8-42D1-A380-90800D9E367A}"/>
              </a:ext>
            </a:extLst>
          </p:cNvPr>
          <p:cNvSpPr/>
          <p:nvPr/>
        </p:nvSpPr>
        <p:spPr>
          <a:xfrm>
            <a:off x="4935693" y="5333616"/>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81" name="箭头: 下 80">
            <a:extLst>
              <a:ext uri="{FF2B5EF4-FFF2-40B4-BE49-F238E27FC236}">
                <a16:creationId xmlns:a16="http://schemas.microsoft.com/office/drawing/2014/main" id="{C26D8918-555E-482A-861F-7160A56CEA3D}"/>
              </a:ext>
            </a:extLst>
          </p:cNvPr>
          <p:cNvSpPr/>
          <p:nvPr/>
        </p:nvSpPr>
        <p:spPr>
          <a:xfrm rot="16200000">
            <a:off x="3939006" y="5926791"/>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2" name="箭头: 下 81">
            <a:extLst>
              <a:ext uri="{FF2B5EF4-FFF2-40B4-BE49-F238E27FC236}">
                <a16:creationId xmlns:a16="http://schemas.microsoft.com/office/drawing/2014/main" id="{5F30F5DA-EB58-45E8-B661-BAA394197746}"/>
              </a:ext>
            </a:extLst>
          </p:cNvPr>
          <p:cNvSpPr/>
          <p:nvPr/>
        </p:nvSpPr>
        <p:spPr>
          <a:xfrm rot="16200000">
            <a:off x="5979915" y="5885991"/>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文本框 82">
            <a:extLst>
              <a:ext uri="{FF2B5EF4-FFF2-40B4-BE49-F238E27FC236}">
                <a16:creationId xmlns:a16="http://schemas.microsoft.com/office/drawing/2014/main" id="{B7D69DC2-7088-4D2C-AFD1-0740441E0425}"/>
              </a:ext>
            </a:extLst>
          </p:cNvPr>
          <p:cNvSpPr txBox="1"/>
          <p:nvPr/>
        </p:nvSpPr>
        <p:spPr>
          <a:xfrm>
            <a:off x="5223901" y="5236914"/>
            <a:ext cx="646331"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降维</a:t>
            </a:r>
          </a:p>
        </p:txBody>
      </p:sp>
      <p:sp>
        <p:nvSpPr>
          <p:cNvPr id="84" name="箭头: 下 83">
            <a:extLst>
              <a:ext uri="{FF2B5EF4-FFF2-40B4-BE49-F238E27FC236}">
                <a16:creationId xmlns:a16="http://schemas.microsoft.com/office/drawing/2014/main" id="{548684E3-244F-4D67-B339-3556CF9A8E5D}"/>
              </a:ext>
            </a:extLst>
          </p:cNvPr>
          <p:cNvSpPr/>
          <p:nvPr/>
        </p:nvSpPr>
        <p:spPr>
          <a:xfrm>
            <a:off x="6972479" y="5293102"/>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86" name="文本框 85">
            <a:extLst>
              <a:ext uri="{FF2B5EF4-FFF2-40B4-BE49-F238E27FC236}">
                <a16:creationId xmlns:a16="http://schemas.microsoft.com/office/drawing/2014/main" id="{E7F1EAAE-8145-4B81-A279-D73CC606B92F}"/>
              </a:ext>
            </a:extLst>
          </p:cNvPr>
          <p:cNvSpPr txBox="1"/>
          <p:nvPr/>
        </p:nvSpPr>
        <p:spPr>
          <a:xfrm>
            <a:off x="7240438" y="5231758"/>
            <a:ext cx="646331"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决策</a:t>
            </a:r>
          </a:p>
        </p:txBody>
      </p:sp>
      <p:sp>
        <p:nvSpPr>
          <p:cNvPr id="87" name="矩形: 圆角 86">
            <a:extLst>
              <a:ext uri="{FF2B5EF4-FFF2-40B4-BE49-F238E27FC236}">
                <a16:creationId xmlns:a16="http://schemas.microsoft.com/office/drawing/2014/main" id="{9F84129B-782A-4437-8DA7-F982BDB38234}"/>
              </a:ext>
            </a:extLst>
          </p:cNvPr>
          <p:cNvSpPr/>
          <p:nvPr/>
        </p:nvSpPr>
        <p:spPr>
          <a:xfrm>
            <a:off x="6391894" y="5787931"/>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算法利用低维数据决策</a:t>
            </a:r>
          </a:p>
        </p:txBody>
      </p:sp>
      <p:sp>
        <p:nvSpPr>
          <p:cNvPr id="88" name="箭头: 下 87">
            <a:extLst>
              <a:ext uri="{FF2B5EF4-FFF2-40B4-BE49-F238E27FC236}">
                <a16:creationId xmlns:a16="http://schemas.microsoft.com/office/drawing/2014/main" id="{10AA3E3A-85CE-477D-BFAD-D6B5A818BF20}"/>
              </a:ext>
            </a:extLst>
          </p:cNvPr>
          <p:cNvSpPr/>
          <p:nvPr/>
        </p:nvSpPr>
        <p:spPr>
          <a:xfrm rot="16200000">
            <a:off x="8065576" y="5885991"/>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矩形: 圆角 88">
            <a:extLst>
              <a:ext uri="{FF2B5EF4-FFF2-40B4-BE49-F238E27FC236}">
                <a16:creationId xmlns:a16="http://schemas.microsoft.com/office/drawing/2014/main" id="{141ECCFF-7B33-4436-89CF-A4D9A46C0B99}"/>
              </a:ext>
            </a:extLst>
          </p:cNvPr>
          <p:cNvSpPr/>
          <p:nvPr/>
        </p:nvSpPr>
        <p:spPr>
          <a:xfrm>
            <a:off x="8482606" y="5772308"/>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决策结果</a:t>
            </a:r>
          </a:p>
        </p:txBody>
      </p:sp>
    </p:spTree>
    <p:extLst>
      <p:ext uri="{BB962C8B-B14F-4D97-AF65-F5344CB8AC3E}">
        <p14:creationId xmlns:p14="http://schemas.microsoft.com/office/powerpoint/2010/main" val="345189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B9B1B98F-3478-415C-ACE2-5A2413BA639D}"/>
              </a:ext>
            </a:extLst>
          </p:cNvPr>
          <p:cNvPicPr>
            <a:picLocks noChangeAspect="1"/>
          </p:cNvPicPr>
          <p:nvPr/>
        </p:nvPicPr>
        <p:blipFill rotWithShape="1">
          <a:blip r:embed="rId2">
            <a:extLst>
              <a:ext uri="{28A0092B-C50C-407E-A947-70E740481C1C}">
                <a14:useLocalDpi xmlns:a14="http://schemas.microsoft.com/office/drawing/2010/main" val="0"/>
              </a:ext>
            </a:extLst>
          </a:blip>
          <a:srcRect t="5496" r="6917" b="4914"/>
          <a:stretch/>
        </p:blipFill>
        <p:spPr>
          <a:xfrm rot="5400000">
            <a:off x="1157183" y="324973"/>
            <a:ext cx="3422337" cy="3499522"/>
          </a:xfrm>
          <a:prstGeom prst="rect">
            <a:avLst/>
          </a:prstGeom>
        </p:spPr>
      </p:pic>
      <p:sp>
        <p:nvSpPr>
          <p:cNvPr id="11" name="灯片编号占位符 10">
            <a:extLst>
              <a:ext uri="{FF2B5EF4-FFF2-40B4-BE49-F238E27FC236}">
                <a16:creationId xmlns:a16="http://schemas.microsoft.com/office/drawing/2014/main" id="{41D25739-2B5B-4777-AF76-3C0A646BEA48}"/>
              </a:ext>
            </a:extLst>
          </p:cNvPr>
          <p:cNvSpPr>
            <a:spLocks noGrp="1"/>
          </p:cNvSpPr>
          <p:nvPr>
            <p:ph type="sldNum" sz="quarter" idx="12"/>
          </p:nvPr>
        </p:nvSpPr>
        <p:spPr/>
        <p:txBody>
          <a:bodyPr/>
          <a:lstStyle/>
          <a:p>
            <a:fld id="{188BBDFE-764C-42E2-AD11-850F38D3D522}" type="slidenum">
              <a:rPr lang="zh-CN" altLang="en-US" smtClean="0"/>
              <a:t>13</a:t>
            </a:fld>
            <a:endParaRPr lang="zh-CN" altLang="en-US"/>
          </a:p>
        </p:txBody>
      </p:sp>
      <p:sp>
        <p:nvSpPr>
          <p:cNvPr id="10" name="文本框 9">
            <a:extLst>
              <a:ext uri="{FF2B5EF4-FFF2-40B4-BE49-F238E27FC236}">
                <a16:creationId xmlns:a16="http://schemas.microsoft.com/office/drawing/2014/main" id="{1F0E1971-0593-4BB9-84C4-370FF0522447}"/>
              </a:ext>
            </a:extLst>
          </p:cNvPr>
          <p:cNvSpPr txBox="1"/>
          <p:nvPr/>
        </p:nvSpPr>
        <p:spPr>
          <a:xfrm>
            <a:off x="78377" y="0"/>
            <a:ext cx="4650632"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研究现状</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构建材料成分相图</a:t>
            </a:r>
          </a:p>
        </p:txBody>
      </p:sp>
      <p:sp>
        <p:nvSpPr>
          <p:cNvPr id="13" name="文本框 12">
            <a:extLst>
              <a:ext uri="{FF2B5EF4-FFF2-40B4-BE49-F238E27FC236}">
                <a16:creationId xmlns:a16="http://schemas.microsoft.com/office/drawing/2014/main" id="{F5172B08-B474-4490-A988-DA8A18994ED3}"/>
              </a:ext>
            </a:extLst>
          </p:cNvPr>
          <p:cNvSpPr txBox="1"/>
          <p:nvPr/>
        </p:nvSpPr>
        <p:spPr>
          <a:xfrm>
            <a:off x="261309" y="3720330"/>
            <a:ext cx="5834691" cy="107721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相图</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表示金属或合金系中各种相的平衡存在条件以及各相之平衡共存关系的一种简明图解</a:t>
            </a:r>
          </a:p>
        </p:txBody>
      </p:sp>
      <p:sp>
        <p:nvSpPr>
          <p:cNvPr id="14" name="文本框 13">
            <a:extLst>
              <a:ext uri="{FF2B5EF4-FFF2-40B4-BE49-F238E27FC236}">
                <a16:creationId xmlns:a16="http://schemas.microsoft.com/office/drawing/2014/main" id="{B66146B9-6C0A-489C-8948-C95F5DE67A6B}"/>
              </a:ext>
            </a:extLst>
          </p:cNvPr>
          <p:cNvSpPr txBox="1"/>
          <p:nvPr/>
        </p:nvSpPr>
        <p:spPr>
          <a:xfrm>
            <a:off x="261310" y="4809952"/>
            <a:ext cx="5766326" cy="200054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相图的作用</a:t>
            </a:r>
            <a:endParaRPr lang="en-US" altLang="zh-CN" sz="2400" b="1" dirty="0">
              <a:latin typeface="微软雅黑" panose="020B0503020204020204" pitchFamily="34" charset="-122"/>
              <a:ea typeface="微软雅黑" panose="020B0503020204020204" pitchFamily="34" charset="-122"/>
            </a:endParaRPr>
          </a:p>
          <a:p>
            <a:pPr marL="457200" indent="-4572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金属材料的研制、生产和加工的重要参考资料；</a:t>
            </a:r>
            <a:endParaRPr lang="en-US" altLang="zh-CN" sz="2000" dirty="0">
              <a:latin typeface="微软雅黑" panose="020B0503020204020204" pitchFamily="34" charset="-122"/>
              <a:ea typeface="微软雅黑" panose="020B0503020204020204" pitchFamily="34" charset="-122"/>
            </a:endParaRPr>
          </a:p>
          <a:p>
            <a:pPr marL="457200" indent="-4572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指导热加工和制造参数的选择、预测材料性能、指导热处理工艺参数的选择；</a:t>
            </a:r>
            <a:endParaRPr lang="en-US" altLang="zh-CN" sz="2000" dirty="0">
              <a:latin typeface="微软雅黑" panose="020B0503020204020204" pitchFamily="34" charset="-122"/>
              <a:ea typeface="微软雅黑" panose="020B0503020204020204" pitchFamily="34" charset="-122"/>
            </a:endParaRPr>
          </a:p>
          <a:p>
            <a:pPr marL="457200" indent="-4572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解决如材料失效分析材料性能问题以及其他多种用途；</a:t>
            </a:r>
          </a:p>
        </p:txBody>
      </p:sp>
      <p:grpSp>
        <p:nvGrpSpPr>
          <p:cNvPr id="2" name="组合 1">
            <a:extLst>
              <a:ext uri="{FF2B5EF4-FFF2-40B4-BE49-F238E27FC236}">
                <a16:creationId xmlns:a16="http://schemas.microsoft.com/office/drawing/2014/main" id="{2F7A5444-36D1-4B49-A224-FCF89CA166E6}"/>
              </a:ext>
            </a:extLst>
          </p:cNvPr>
          <p:cNvGrpSpPr/>
          <p:nvPr/>
        </p:nvGrpSpPr>
        <p:grpSpPr>
          <a:xfrm>
            <a:off x="6733452" y="529483"/>
            <a:ext cx="4916271" cy="3033087"/>
            <a:chOff x="6589761" y="341913"/>
            <a:chExt cx="4916271" cy="3033087"/>
          </a:xfrm>
        </p:grpSpPr>
        <p:sp>
          <p:nvSpPr>
            <p:cNvPr id="15" name="矩形: 圆角 14">
              <a:extLst>
                <a:ext uri="{FF2B5EF4-FFF2-40B4-BE49-F238E27FC236}">
                  <a16:creationId xmlns:a16="http://schemas.microsoft.com/office/drawing/2014/main" id="{3E279E65-C9D6-40BA-9C98-4835A2A7D1D4}"/>
                </a:ext>
              </a:extLst>
            </p:cNvPr>
            <p:cNvSpPr/>
            <p:nvPr/>
          </p:nvSpPr>
          <p:spPr>
            <a:xfrm>
              <a:off x="7462993" y="341913"/>
              <a:ext cx="3065303" cy="4031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相图的传统绘制流程</a:t>
              </a:r>
            </a:p>
          </p:txBody>
        </p:sp>
        <p:sp>
          <p:nvSpPr>
            <p:cNvPr id="16" name="矩形: 圆角 15">
              <a:extLst>
                <a:ext uri="{FF2B5EF4-FFF2-40B4-BE49-F238E27FC236}">
                  <a16:creationId xmlns:a16="http://schemas.microsoft.com/office/drawing/2014/main" id="{912D17D6-9602-4832-998D-9D036CE21B07}"/>
                </a:ext>
              </a:extLst>
            </p:cNvPr>
            <p:cNvSpPr/>
            <p:nvPr/>
          </p:nvSpPr>
          <p:spPr>
            <a:xfrm>
              <a:off x="7929737" y="887633"/>
              <a:ext cx="2131814" cy="3986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合成单个样品</a:t>
              </a:r>
            </a:p>
          </p:txBody>
        </p:sp>
        <p:sp>
          <p:nvSpPr>
            <p:cNvPr id="17" name="矩形: 圆角 16">
              <a:extLst>
                <a:ext uri="{FF2B5EF4-FFF2-40B4-BE49-F238E27FC236}">
                  <a16:creationId xmlns:a16="http://schemas.microsoft.com/office/drawing/2014/main" id="{35A04912-24F8-45B6-A948-921EB7DBF202}"/>
                </a:ext>
              </a:extLst>
            </p:cNvPr>
            <p:cNvSpPr/>
            <p:nvPr/>
          </p:nvSpPr>
          <p:spPr>
            <a:xfrm>
              <a:off x="7502182" y="1601885"/>
              <a:ext cx="3065303" cy="3482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对单个样品进行表征</a:t>
              </a:r>
            </a:p>
          </p:txBody>
        </p:sp>
        <p:sp>
          <p:nvSpPr>
            <p:cNvPr id="18" name="矩形: 圆角 17">
              <a:extLst>
                <a:ext uri="{FF2B5EF4-FFF2-40B4-BE49-F238E27FC236}">
                  <a16:creationId xmlns:a16="http://schemas.microsoft.com/office/drawing/2014/main" id="{0C2BE417-AE6F-44C8-B95F-92005B5E8DFF}"/>
                </a:ext>
              </a:extLst>
            </p:cNvPr>
            <p:cNvSpPr/>
            <p:nvPr/>
          </p:nvSpPr>
          <p:spPr>
            <a:xfrm>
              <a:off x="6589761" y="2331063"/>
              <a:ext cx="4916271" cy="3482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将实验结果对应到相图上的单个点</a:t>
              </a:r>
            </a:p>
          </p:txBody>
        </p:sp>
        <p:sp>
          <p:nvSpPr>
            <p:cNvPr id="19" name="矩形: 圆角 18">
              <a:extLst>
                <a:ext uri="{FF2B5EF4-FFF2-40B4-BE49-F238E27FC236}">
                  <a16:creationId xmlns:a16="http://schemas.microsoft.com/office/drawing/2014/main" id="{444AAD8E-2FF0-4E5B-B5B5-7D8245ED8391}"/>
                </a:ext>
              </a:extLst>
            </p:cNvPr>
            <p:cNvSpPr/>
            <p:nvPr/>
          </p:nvSpPr>
          <p:spPr>
            <a:xfrm>
              <a:off x="7942800" y="2994925"/>
              <a:ext cx="2131814" cy="3800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重复上述流程</a:t>
              </a:r>
            </a:p>
          </p:txBody>
        </p:sp>
        <p:sp>
          <p:nvSpPr>
            <p:cNvPr id="21" name="箭头: 下 20">
              <a:extLst>
                <a:ext uri="{FF2B5EF4-FFF2-40B4-BE49-F238E27FC236}">
                  <a16:creationId xmlns:a16="http://schemas.microsoft.com/office/drawing/2014/main" id="{F2E439CB-D214-4584-8907-5D9CBED9127F}"/>
                </a:ext>
              </a:extLst>
            </p:cNvPr>
            <p:cNvSpPr/>
            <p:nvPr/>
          </p:nvSpPr>
          <p:spPr>
            <a:xfrm>
              <a:off x="8897673" y="1324359"/>
              <a:ext cx="169817" cy="2263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箭头: 下 21">
              <a:extLst>
                <a:ext uri="{FF2B5EF4-FFF2-40B4-BE49-F238E27FC236}">
                  <a16:creationId xmlns:a16="http://schemas.microsoft.com/office/drawing/2014/main" id="{510F95F4-6A69-4C28-A9C8-263DCE246994}"/>
                </a:ext>
              </a:extLst>
            </p:cNvPr>
            <p:cNvSpPr/>
            <p:nvPr/>
          </p:nvSpPr>
          <p:spPr>
            <a:xfrm>
              <a:off x="8897673" y="2027412"/>
              <a:ext cx="169817" cy="2263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箭头: 下 22">
              <a:extLst>
                <a:ext uri="{FF2B5EF4-FFF2-40B4-BE49-F238E27FC236}">
                  <a16:creationId xmlns:a16="http://schemas.microsoft.com/office/drawing/2014/main" id="{3B7958CF-CDB3-4F8A-AA79-091BB7C28E4D}"/>
                </a:ext>
              </a:extLst>
            </p:cNvPr>
            <p:cNvSpPr/>
            <p:nvPr/>
          </p:nvSpPr>
          <p:spPr>
            <a:xfrm>
              <a:off x="8910736" y="2756591"/>
              <a:ext cx="169817" cy="2263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4" name="文本框 23">
            <a:extLst>
              <a:ext uri="{FF2B5EF4-FFF2-40B4-BE49-F238E27FC236}">
                <a16:creationId xmlns:a16="http://schemas.microsoft.com/office/drawing/2014/main" id="{F2D10A84-10AF-41B2-9E5A-506B149EC934}"/>
              </a:ext>
            </a:extLst>
          </p:cNvPr>
          <p:cNvSpPr txBox="1"/>
          <p:nvPr/>
        </p:nvSpPr>
        <p:spPr>
          <a:xfrm>
            <a:off x="6481044" y="3785903"/>
            <a:ext cx="2560320"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传统方法的缺点</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成本较高</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费时较长</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方法不系统</a:t>
            </a:r>
          </a:p>
        </p:txBody>
      </p:sp>
    </p:spTree>
    <p:extLst>
      <p:ext uri="{BB962C8B-B14F-4D97-AF65-F5344CB8AC3E}">
        <p14:creationId xmlns:p14="http://schemas.microsoft.com/office/powerpoint/2010/main" val="2340057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7DCB4A7-B109-4BCE-903A-DF0EBD63BA3A}"/>
              </a:ext>
            </a:extLst>
          </p:cNvPr>
          <p:cNvSpPr txBox="1"/>
          <p:nvPr/>
        </p:nvSpPr>
        <p:spPr>
          <a:xfrm>
            <a:off x="78377" y="0"/>
            <a:ext cx="4650632"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研究现状</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构建材料成分相图</a:t>
            </a:r>
          </a:p>
        </p:txBody>
      </p:sp>
      <p:sp>
        <p:nvSpPr>
          <p:cNvPr id="6" name="文本框 5">
            <a:extLst>
              <a:ext uri="{FF2B5EF4-FFF2-40B4-BE49-F238E27FC236}">
                <a16:creationId xmlns:a16="http://schemas.microsoft.com/office/drawing/2014/main" id="{4FC43860-66C9-4C65-88E2-3BB3C4B4561A}"/>
              </a:ext>
            </a:extLst>
          </p:cNvPr>
          <p:cNvSpPr txBox="1"/>
          <p:nvPr/>
        </p:nvSpPr>
        <p:spPr>
          <a:xfrm>
            <a:off x="78428" y="428481"/>
            <a:ext cx="4049434"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构建材料成分相图的新思路</a:t>
            </a:r>
            <a:endParaRPr lang="en-US" altLang="zh-CN" sz="2400" b="1"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E70CAAC5-7792-4D79-B062-C6A6E2B6CB27}"/>
              </a:ext>
            </a:extLst>
          </p:cNvPr>
          <p:cNvSpPr txBox="1"/>
          <p:nvPr/>
        </p:nvSpPr>
        <p:spPr>
          <a:xfrm>
            <a:off x="78428" y="890146"/>
            <a:ext cx="11669380" cy="954107"/>
          </a:xfrm>
          <a:prstGeom prst="rect">
            <a:avLst/>
          </a:prstGeom>
          <a:noFill/>
        </p:spPr>
        <p:txBody>
          <a:bodyPr wrap="square" rtlCol="0">
            <a:spAutoFit/>
          </a:bodyPr>
          <a:lstStyle/>
          <a:p>
            <a:pPr algn="l"/>
            <a:r>
              <a:rPr lang="zh-CN" altLang="en-US" sz="2000" b="1" dirty="0">
                <a:latin typeface="微软雅黑" panose="020B0503020204020204" pitchFamily="34" charset="-122"/>
                <a:ea typeface="微软雅黑" panose="020B0503020204020204" pitchFamily="34" charset="-122"/>
              </a:rPr>
              <a:t>提出方法：</a:t>
            </a:r>
            <a:endParaRPr lang="en-US" altLang="zh-CN" sz="2000" b="1"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Yoo</a:t>
            </a:r>
            <a:r>
              <a:rPr lang="zh-CN" altLang="en-US" dirty="0">
                <a:latin typeface="微软雅黑" panose="020B0503020204020204" pitchFamily="34" charset="-122"/>
                <a:ea typeface="微软雅黑" panose="020B0503020204020204" pitchFamily="34" charset="-122"/>
              </a:rPr>
              <a:t>等人在</a:t>
            </a:r>
            <a:r>
              <a:rPr lang="en-US" altLang="zh-CN" dirty="0">
                <a:latin typeface="微软雅黑" panose="020B0503020204020204" pitchFamily="34" charset="-122"/>
                <a:ea typeface="微软雅黑" panose="020B0503020204020204" pitchFamily="34" charset="-122"/>
              </a:rPr>
              <a:t>Fe-Ni-Co</a:t>
            </a:r>
            <a:r>
              <a:rPr lang="zh-CN" altLang="en-US" dirty="0">
                <a:latin typeface="微软雅黑" panose="020B0503020204020204" pitchFamily="34" charset="-122"/>
                <a:ea typeface="微软雅黑" panose="020B0503020204020204" pitchFamily="34" charset="-122"/>
              </a:rPr>
              <a:t>三元合金系统中论证了，能过通过包含成分连续变化的材料组合芯片薄膜匹配</a:t>
            </a:r>
            <a:r>
              <a:rPr lang="zh-CN" altLang="en-US" dirty="0">
                <a:solidFill>
                  <a:srgbClr val="FF0000"/>
                </a:solidFill>
                <a:latin typeface="微软雅黑" panose="020B0503020204020204" pitchFamily="34" charset="-122"/>
                <a:ea typeface="微软雅黑" panose="020B0503020204020204" pitchFamily="34" charset="-122"/>
              </a:rPr>
              <a:t>成分与晶体结构</a:t>
            </a:r>
            <a:r>
              <a:rPr lang="zh-CN" altLang="en-US" dirty="0">
                <a:latin typeface="微软雅黑" panose="020B0503020204020204" pitchFamily="34" charset="-122"/>
                <a:ea typeface="微软雅黑" panose="020B0503020204020204" pitchFamily="34" charset="-122"/>
              </a:rPr>
              <a:t>之间复杂的关系</a:t>
            </a:r>
            <a:r>
              <a:rPr lang="en-US" altLang="zh-CN" baseline="30000" dirty="0">
                <a:latin typeface="微软雅黑" panose="020B0503020204020204" pitchFamily="34" charset="-122"/>
                <a:ea typeface="微软雅黑" panose="020B0503020204020204" pitchFamily="34" charset="-122"/>
              </a:rPr>
              <a:t>[1]</a:t>
            </a:r>
          </a:p>
        </p:txBody>
      </p:sp>
      <p:sp>
        <p:nvSpPr>
          <p:cNvPr id="8" name="文本框 7">
            <a:extLst>
              <a:ext uri="{FF2B5EF4-FFF2-40B4-BE49-F238E27FC236}">
                <a16:creationId xmlns:a16="http://schemas.microsoft.com/office/drawing/2014/main" id="{023EF727-9077-48A2-8FCD-075AE88E19D2}"/>
              </a:ext>
            </a:extLst>
          </p:cNvPr>
          <p:cNvSpPr txBox="1"/>
          <p:nvPr/>
        </p:nvSpPr>
        <p:spPr>
          <a:xfrm>
            <a:off x="78428" y="1768201"/>
            <a:ext cx="11930690" cy="677108"/>
          </a:xfrm>
          <a:prstGeom prst="rect">
            <a:avLst/>
          </a:prstGeom>
          <a:noFill/>
        </p:spPr>
        <p:txBody>
          <a:bodyPr wrap="square" rtlCol="0">
            <a:spAutoFit/>
          </a:bodyPr>
          <a:lstStyle/>
          <a:p>
            <a:pPr algn="l"/>
            <a:r>
              <a:rPr lang="zh-CN" altLang="en-US" sz="2000" b="1" dirty="0">
                <a:latin typeface="微软雅黑" panose="020B0503020204020204" pitchFamily="34" charset="-122"/>
                <a:ea typeface="微软雅黑" panose="020B0503020204020204" pitchFamily="34" charset="-122"/>
              </a:rPr>
              <a:t>验证方法：</a:t>
            </a:r>
            <a:endParaRPr lang="en-US" altLang="zh-CN" sz="2000" b="1"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Janghorban</a:t>
            </a:r>
            <a:r>
              <a:rPr lang="zh-CN" altLang="en-US" dirty="0">
                <a:latin typeface="微软雅黑" panose="020B0503020204020204" pitchFamily="34" charset="-122"/>
                <a:ea typeface="微软雅黑" panose="020B0503020204020204" pitchFamily="34" charset="-122"/>
              </a:rPr>
              <a:t>等人的工作展示了类似的案例，在工作中构建的</a:t>
            </a:r>
            <a:r>
              <a:rPr lang="en-US" altLang="zh-CN" dirty="0">
                <a:latin typeface="微软雅黑" panose="020B0503020204020204" pitchFamily="34" charset="-122"/>
                <a:ea typeface="微软雅黑" panose="020B0503020204020204" pitchFamily="34" charset="-122"/>
              </a:rPr>
              <a:t>1100℃</a:t>
            </a:r>
            <a:r>
              <a:rPr lang="zh-CN" altLang="en-US" dirty="0">
                <a:latin typeface="微软雅黑" panose="020B0503020204020204" pitchFamily="34" charset="-122"/>
                <a:ea typeface="微软雅黑" panose="020B0503020204020204" pitchFamily="34" charset="-122"/>
              </a:rPr>
              <a:t>下的</a:t>
            </a:r>
            <a:r>
              <a:rPr lang="en-US" altLang="zh-CN" dirty="0">
                <a:latin typeface="微软雅黑" panose="020B0503020204020204" pitchFamily="34" charset="-122"/>
                <a:ea typeface="微软雅黑" panose="020B0503020204020204" pitchFamily="34" charset="-122"/>
              </a:rPr>
              <a:t>Cr-Ni-Re</a:t>
            </a:r>
            <a:r>
              <a:rPr lang="zh-CN" altLang="en-US" dirty="0">
                <a:latin typeface="微软雅黑" panose="020B0503020204020204" pitchFamily="34" charset="-122"/>
                <a:ea typeface="微软雅黑" panose="020B0503020204020204" pitchFamily="34" charset="-122"/>
              </a:rPr>
              <a:t>相图与已发表文献中的相图一致</a:t>
            </a:r>
            <a:r>
              <a:rPr lang="en-US" altLang="zh-CN" baseline="30000" dirty="0">
                <a:latin typeface="微软雅黑" panose="020B0503020204020204" pitchFamily="34" charset="-122"/>
                <a:ea typeface="微软雅黑" panose="020B0503020204020204" pitchFamily="34" charset="-122"/>
              </a:rPr>
              <a:t>[2]</a:t>
            </a:r>
          </a:p>
        </p:txBody>
      </p:sp>
      <p:sp>
        <p:nvSpPr>
          <p:cNvPr id="9" name="文本框 8">
            <a:extLst>
              <a:ext uri="{FF2B5EF4-FFF2-40B4-BE49-F238E27FC236}">
                <a16:creationId xmlns:a16="http://schemas.microsoft.com/office/drawing/2014/main" id="{629E9C79-DB91-4063-98A9-A84496977C33}"/>
              </a:ext>
            </a:extLst>
          </p:cNvPr>
          <p:cNvSpPr txBox="1"/>
          <p:nvPr/>
        </p:nvSpPr>
        <p:spPr>
          <a:xfrm>
            <a:off x="78428" y="2372522"/>
            <a:ext cx="11669380" cy="2616101"/>
          </a:xfrm>
          <a:prstGeom prst="rect">
            <a:avLst/>
          </a:prstGeom>
          <a:noFill/>
        </p:spPr>
        <p:txBody>
          <a:bodyPr wrap="square" rtlCol="0">
            <a:spAutoFit/>
          </a:bodyPr>
          <a:lstStyle/>
          <a:p>
            <a:pPr algn="l"/>
            <a:r>
              <a:rPr lang="zh-CN" altLang="en-US" sz="2000" b="1" dirty="0">
                <a:latin typeface="微软雅黑" panose="020B0503020204020204" pitchFamily="34" charset="-122"/>
                <a:ea typeface="微软雅黑" panose="020B0503020204020204" pitchFamily="34" charset="-122"/>
              </a:rPr>
              <a:t>方法</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高通量计算：</a:t>
            </a:r>
            <a:endParaRPr lang="en-US" altLang="zh-CN" sz="2000" b="1"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Bunn</a:t>
            </a:r>
            <a:r>
              <a:rPr lang="zh-CN" altLang="en-US" dirty="0">
                <a:latin typeface="微软雅黑" panose="020B0503020204020204" pitchFamily="34" charset="-122"/>
                <a:ea typeface="微软雅黑" panose="020B0503020204020204" pitchFamily="34" charset="-122"/>
              </a:rPr>
              <a:t>等人在通过</a:t>
            </a:r>
            <a:r>
              <a:rPr lang="en-US" altLang="zh-CN" dirty="0">
                <a:latin typeface="微软雅黑" panose="020B0503020204020204" pitchFamily="34" charset="-122"/>
                <a:ea typeface="微软雅黑" panose="020B0503020204020204" pitchFamily="34" charset="-122"/>
              </a:rPr>
              <a:t>XRD</a:t>
            </a:r>
            <a:r>
              <a:rPr lang="zh-CN" altLang="en-US" dirty="0">
                <a:latin typeface="微软雅黑" panose="020B0503020204020204" pitchFamily="34" charset="-122"/>
                <a:ea typeface="微软雅黑" panose="020B0503020204020204" pitchFamily="34" charset="-122"/>
              </a:rPr>
              <a:t>、拉曼光谱、荧光衍射以及成分数据分析</a:t>
            </a:r>
            <a:r>
              <a:rPr lang="en-US" altLang="zh-CN" dirty="0">
                <a:latin typeface="微软雅黑" panose="020B0503020204020204" pitchFamily="34" charset="-122"/>
                <a:ea typeface="微软雅黑" panose="020B0503020204020204" pitchFamily="34" charset="-122"/>
              </a:rPr>
              <a:t>Ni-Al</a:t>
            </a:r>
            <a:r>
              <a:rPr lang="zh-CN" altLang="en-US" dirty="0">
                <a:latin typeface="微软雅黑" panose="020B0503020204020204" pitchFamily="34" charset="-122"/>
                <a:ea typeface="微软雅黑" panose="020B0503020204020204" pitchFamily="34" charset="-122"/>
              </a:rPr>
              <a:t>薄膜材料相的形成与氧化中采用监督学习中的集成学习方法，方法的显著缺陷是需要大量的训练数据，在现实中可行性不高</a:t>
            </a:r>
            <a:r>
              <a:rPr lang="en-US" altLang="zh-CN" baseline="30000" dirty="0">
                <a:latin typeface="微软雅黑" panose="020B0503020204020204" pitchFamily="34" charset="-122"/>
                <a:ea typeface="微软雅黑" panose="020B0503020204020204" pitchFamily="34" charset="-122"/>
              </a:rPr>
              <a:t>[3]</a:t>
            </a:r>
          </a:p>
          <a:p>
            <a:r>
              <a:rPr lang="en-US" altLang="zh-CN" dirty="0">
                <a:latin typeface="微软雅黑" panose="020B0503020204020204" pitchFamily="34" charset="-122"/>
                <a:ea typeface="微软雅黑" panose="020B0503020204020204" pitchFamily="34" charset="-122"/>
              </a:rPr>
              <a:t>Long</a:t>
            </a:r>
            <a:r>
              <a:rPr lang="zh-CN" altLang="en-US" dirty="0">
                <a:latin typeface="微软雅黑" panose="020B0503020204020204" pitchFamily="34" charset="-122"/>
                <a:ea typeface="微软雅黑" panose="020B0503020204020204" pitchFamily="34" charset="-122"/>
              </a:rPr>
              <a:t>等人在较少考虑物理背景意义的前提下，使用非监督学习中的非负矩阵分解方法能降低对数据的需求量且能实现相的匹配</a:t>
            </a:r>
            <a:r>
              <a:rPr lang="en-US" altLang="zh-CN" baseline="30000" dirty="0">
                <a:latin typeface="微软雅黑" panose="020B0503020204020204" pitchFamily="34" charset="-122"/>
                <a:ea typeface="微软雅黑" panose="020B0503020204020204" pitchFamily="34" charset="-122"/>
              </a:rPr>
              <a:t>[4] </a:t>
            </a:r>
          </a:p>
          <a:p>
            <a:r>
              <a:rPr lang="en-US" altLang="zh-CN" dirty="0">
                <a:latin typeface="微软雅黑" panose="020B0503020204020204" pitchFamily="34" charset="-122"/>
                <a:ea typeface="微软雅黑" panose="020B0503020204020204" pitchFamily="34" charset="-122"/>
              </a:rPr>
              <a:t>Iwasaki</a:t>
            </a:r>
            <a:r>
              <a:rPr lang="zh-CN" altLang="en-US" dirty="0">
                <a:latin typeface="微软雅黑" panose="020B0503020204020204" pitchFamily="34" charset="-122"/>
                <a:ea typeface="微软雅黑" panose="020B0503020204020204" pitchFamily="34" charset="-122"/>
              </a:rPr>
              <a:t>等人利用层次聚类对材料库的</a:t>
            </a:r>
            <a:r>
              <a:rPr lang="en-US" altLang="zh-CN" dirty="0">
                <a:latin typeface="微软雅黑" panose="020B0503020204020204" pitchFamily="34" charset="-122"/>
                <a:ea typeface="微软雅黑" panose="020B0503020204020204" pitchFamily="34" charset="-122"/>
              </a:rPr>
              <a:t>XRD</a:t>
            </a:r>
            <a:r>
              <a:rPr lang="zh-CN" altLang="en-US" dirty="0">
                <a:latin typeface="微软雅黑" panose="020B0503020204020204" pitchFamily="34" charset="-122"/>
                <a:ea typeface="微软雅黑" panose="020B0503020204020204" pitchFamily="34" charset="-122"/>
              </a:rPr>
              <a:t>进行分析，并尝试多种相似度的计算方法，得出</a:t>
            </a:r>
            <a:r>
              <a:rPr lang="zh-CN" altLang="en-US" dirty="0">
                <a:solidFill>
                  <a:srgbClr val="FF0000"/>
                </a:solidFill>
                <a:latin typeface="微软雅黑" panose="020B0503020204020204" pitchFamily="34" charset="-122"/>
                <a:ea typeface="微软雅黑" panose="020B0503020204020204" pitchFamily="34" charset="-122"/>
              </a:rPr>
              <a:t>余弦相似度</a:t>
            </a:r>
            <a:r>
              <a:rPr lang="zh-CN" altLang="en-US" dirty="0">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皮尔森相关系数</a:t>
            </a:r>
            <a:r>
              <a:rPr lang="zh-CN" altLang="en-US" dirty="0">
                <a:latin typeface="微软雅黑" panose="020B0503020204020204" pitchFamily="34" charset="-122"/>
                <a:ea typeface="微软雅黑" panose="020B0503020204020204" pitchFamily="34" charset="-122"/>
              </a:rPr>
              <a:t>、</a:t>
            </a:r>
            <a:r>
              <a:rPr lang="en-US" altLang="zh-CN" dirty="0">
                <a:solidFill>
                  <a:srgbClr val="FF0000"/>
                </a:solidFill>
                <a:latin typeface="微软雅黑" panose="020B0503020204020204" pitchFamily="34" charset="-122"/>
                <a:ea typeface="微软雅黑" panose="020B0503020204020204" pitchFamily="34" charset="-122"/>
              </a:rPr>
              <a:t>Jensen-Shannon</a:t>
            </a:r>
            <a:r>
              <a:rPr lang="zh-CN" altLang="en-US" dirty="0">
                <a:latin typeface="微软雅黑" panose="020B0503020204020204" pitchFamily="34" charset="-122"/>
                <a:ea typeface="微软雅黑" panose="020B0503020204020204" pitchFamily="34" charset="-122"/>
              </a:rPr>
              <a:t>相似度作为相似度的计算方式能取得比较好的聚类结果</a:t>
            </a:r>
            <a:r>
              <a:rPr lang="en-US" altLang="zh-CN" baseline="30000" dirty="0">
                <a:latin typeface="微软雅黑" panose="020B0503020204020204" pitchFamily="34" charset="-122"/>
                <a:ea typeface="微软雅黑" panose="020B0503020204020204" pitchFamily="34" charset="-122"/>
              </a:rPr>
              <a:t>[5]</a:t>
            </a:r>
          </a:p>
          <a:p>
            <a:r>
              <a:rPr lang="zh-CN" altLang="en-US" b="1" dirty="0">
                <a:latin typeface="微软雅黑" panose="020B0503020204020204" pitchFamily="34" charset="-122"/>
                <a:ea typeface="微软雅黑" panose="020B0503020204020204" pitchFamily="34" charset="-122"/>
              </a:rPr>
              <a:t>上交</a:t>
            </a:r>
            <a:r>
              <a:rPr lang="en-US" altLang="zh-CN" b="1" dirty="0">
                <a:latin typeface="微软雅黑" panose="020B0503020204020204" pitchFamily="34" charset="-122"/>
                <a:ea typeface="微软雅黑" panose="020B0503020204020204" pitchFamily="34" charset="-122"/>
              </a:rPr>
              <a:t>Hui Xing</a:t>
            </a:r>
            <a:r>
              <a:rPr lang="zh-CN" altLang="en-US" b="1" dirty="0">
                <a:latin typeface="微软雅黑" panose="020B0503020204020204" pitchFamily="34" charset="-122"/>
                <a:ea typeface="微软雅黑" panose="020B0503020204020204" pitchFamily="34" charset="-122"/>
              </a:rPr>
              <a:t>等人构建了一套系统的三元合金实验</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表征</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分析的自动化流程，其结果与</a:t>
            </a:r>
            <a:r>
              <a:rPr lang="en-US" altLang="zh-CN" b="1" dirty="0">
                <a:latin typeface="微软雅黑" panose="020B0503020204020204" pitchFamily="34" charset="-122"/>
                <a:ea typeface="微软雅黑" panose="020B0503020204020204" pitchFamily="34" charset="-122"/>
              </a:rPr>
              <a:t>ASM</a:t>
            </a:r>
            <a:r>
              <a:rPr lang="zh-CN" altLang="en-US" b="1" dirty="0">
                <a:latin typeface="微软雅黑" panose="020B0503020204020204" pitchFamily="34" charset="-122"/>
                <a:ea typeface="微软雅黑" panose="020B0503020204020204" pitchFamily="34" charset="-122"/>
              </a:rPr>
              <a:t>相图数据库进行对比，同样取得了良好的效果</a:t>
            </a:r>
            <a:r>
              <a:rPr lang="en-US" altLang="zh-CN" baseline="30000" dirty="0">
                <a:latin typeface="微软雅黑" panose="020B0503020204020204" pitchFamily="34" charset="-122"/>
                <a:ea typeface="微软雅黑" panose="020B0503020204020204" pitchFamily="34" charset="-122"/>
              </a:rPr>
              <a:t>[6]</a:t>
            </a:r>
          </a:p>
        </p:txBody>
      </p:sp>
      <p:sp>
        <p:nvSpPr>
          <p:cNvPr id="11" name="文本框 10">
            <a:extLst>
              <a:ext uri="{FF2B5EF4-FFF2-40B4-BE49-F238E27FC236}">
                <a16:creationId xmlns:a16="http://schemas.microsoft.com/office/drawing/2014/main" id="{05466F12-49CA-44BF-ABC3-05B7803AAFC6}"/>
              </a:ext>
            </a:extLst>
          </p:cNvPr>
          <p:cNvSpPr txBox="1"/>
          <p:nvPr/>
        </p:nvSpPr>
        <p:spPr>
          <a:xfrm>
            <a:off x="0" y="5187244"/>
            <a:ext cx="12192000" cy="1615827"/>
          </a:xfrm>
          <a:prstGeom prst="rect">
            <a:avLst/>
          </a:prstGeom>
          <a:noFill/>
        </p:spPr>
        <p:txBody>
          <a:bodyPr wrap="square" rtlCol="0">
            <a:spAutoFit/>
          </a:bodyPr>
          <a:lstStyle/>
          <a:p>
            <a:r>
              <a:rPr lang="en-US" altLang="zh-CN" sz="1100" dirty="0"/>
              <a:t>[1]</a:t>
            </a:r>
            <a:r>
              <a:rPr lang="en-US" altLang="zh-CN" sz="1100" dirty="0" err="1"/>
              <a:t>Yoo</a:t>
            </a:r>
            <a:r>
              <a:rPr lang="en-US" altLang="zh-CN" sz="1100" dirty="0"/>
              <a:t> Y K, </a:t>
            </a:r>
            <a:r>
              <a:rPr lang="en-US" altLang="zh-CN" sz="1100" dirty="0" err="1"/>
              <a:t>Xue</a:t>
            </a:r>
            <a:r>
              <a:rPr lang="en-US" altLang="zh-CN" sz="1100" dirty="0"/>
              <a:t> Q, Chu Y S, et al. Identification of amorphous phases in the Fe–Ni–Co ternary alloy system using continuous phase diagram material chips[J]. </a:t>
            </a:r>
            <a:r>
              <a:rPr lang="en-US" altLang="zh-CN" sz="1100" dirty="0" err="1"/>
              <a:t>Intermetallics</a:t>
            </a:r>
            <a:r>
              <a:rPr lang="en-US" altLang="zh-CN" sz="1100" dirty="0"/>
              <a:t>, 2006, 14(3):241-247.</a:t>
            </a:r>
          </a:p>
          <a:p>
            <a:r>
              <a:rPr lang="en-US" altLang="zh-CN" sz="1100" dirty="0">
                <a:latin typeface="微软雅黑" panose="020B0503020204020204" pitchFamily="34" charset="-122"/>
                <a:ea typeface="微软雅黑" panose="020B0503020204020204" pitchFamily="34" charset="-122"/>
              </a:rPr>
              <a:t>[2]</a:t>
            </a:r>
            <a:r>
              <a:rPr lang="en-US" altLang="zh-CN" sz="1100" dirty="0" err="1"/>
              <a:t>Janghorban</a:t>
            </a:r>
            <a:r>
              <a:rPr lang="en-US" altLang="zh-CN" sz="1100" dirty="0"/>
              <a:t> A, </a:t>
            </a:r>
            <a:r>
              <a:rPr lang="en-US" altLang="zh-CN" sz="1100" dirty="0" err="1"/>
              <a:t>Pfetzing-Micklich</a:t>
            </a:r>
            <a:r>
              <a:rPr lang="en-US" altLang="zh-CN" sz="1100" dirty="0"/>
              <a:t> J, </a:t>
            </a:r>
            <a:r>
              <a:rPr lang="en-US" altLang="zh-CN" sz="1100" dirty="0" err="1"/>
              <a:t>Frenzel</a:t>
            </a:r>
            <a:r>
              <a:rPr lang="en-US" altLang="zh-CN" sz="1100" dirty="0"/>
              <a:t> J, et al. Investigation of the Thin‐Film Phase Diagram of the Cr–Ni–Re System by High‐Throughput Experimentation[J]. Advanced Engineering Materials, 2014, 16(5):588-593.</a:t>
            </a:r>
            <a:endParaRPr lang="en-US" altLang="zh-CN" sz="800" dirty="0">
              <a:latin typeface="微软雅黑" panose="020B0503020204020204" pitchFamily="34" charset="-122"/>
              <a:ea typeface="微软雅黑" panose="020B0503020204020204" pitchFamily="34" charset="-122"/>
            </a:endParaRPr>
          </a:p>
          <a:p>
            <a:r>
              <a:rPr lang="en-US" altLang="zh-CN" sz="1100" dirty="0">
                <a:latin typeface="微软雅黑" panose="020B0503020204020204" pitchFamily="34" charset="-122"/>
                <a:ea typeface="微软雅黑" panose="020B0503020204020204" pitchFamily="34" charset="-122"/>
              </a:rPr>
              <a:t>[3]</a:t>
            </a:r>
            <a:r>
              <a:rPr lang="en-US" altLang="zh-CN" sz="1100" dirty="0"/>
              <a:t>Bunn J K, Han S, Zhang Y, et al. Generalized machine learning technique for automatic phase attribution in time variant high-throughput experimental studies[J]. Journal of Materials Research, 2015, 30(7):879-889.</a:t>
            </a:r>
          </a:p>
          <a:p>
            <a:r>
              <a:rPr lang="en-US" altLang="zh-CN" sz="1100" dirty="0">
                <a:latin typeface="微软雅黑" panose="020B0503020204020204" pitchFamily="34" charset="-122"/>
                <a:ea typeface="微软雅黑" panose="020B0503020204020204" pitchFamily="34" charset="-122"/>
              </a:rPr>
              <a:t>[4]</a:t>
            </a:r>
            <a:r>
              <a:rPr lang="en-US" altLang="zh-CN" sz="1100" dirty="0"/>
              <a:t>Long C J, Bunker D, Li X, et al. Rapid identification of structural phases in combinatorial thin-film libraries using x-ray diffraction and non-negative matrix factorization.[J]. Review of Scientific Instruments, 2009, 80(10):103902.</a:t>
            </a:r>
          </a:p>
          <a:p>
            <a:r>
              <a:rPr lang="en-US" altLang="zh-CN" sz="1100" dirty="0">
                <a:latin typeface="微软雅黑" panose="020B0503020204020204" pitchFamily="34" charset="-122"/>
                <a:ea typeface="微软雅黑" panose="020B0503020204020204" pitchFamily="34" charset="-122"/>
              </a:rPr>
              <a:t>[5]</a:t>
            </a:r>
            <a:r>
              <a:rPr lang="en-US" altLang="zh-CN" sz="1100" dirty="0"/>
              <a:t>Iwasaki Y, </a:t>
            </a:r>
            <a:r>
              <a:rPr lang="en-US" altLang="zh-CN" sz="1100" dirty="0" err="1"/>
              <a:t>Kusne</a:t>
            </a:r>
            <a:r>
              <a:rPr lang="en-US" altLang="zh-CN" sz="1100" dirty="0"/>
              <a:t> A G, Takeuchi I. Comparison of dissimilarity measures for cluster analysis of X-ray diffraction data from combinatorial libraries[J]. </a:t>
            </a:r>
            <a:r>
              <a:rPr lang="en-US" altLang="zh-CN" sz="1100" dirty="0" err="1"/>
              <a:t>Npj</a:t>
            </a:r>
            <a:r>
              <a:rPr lang="en-US" altLang="zh-CN" sz="1100" dirty="0"/>
              <a:t> Computational Mathematics, 2017, 3(1).</a:t>
            </a:r>
          </a:p>
          <a:p>
            <a:r>
              <a:rPr lang="en-US" altLang="zh-CN" sz="1100" dirty="0">
                <a:latin typeface="微软雅黑" panose="020B0503020204020204" pitchFamily="34" charset="-122"/>
                <a:ea typeface="微软雅黑" panose="020B0503020204020204" pitchFamily="34" charset="-122"/>
              </a:rPr>
              <a:t>[6]</a:t>
            </a:r>
            <a:r>
              <a:rPr lang="en-US" altLang="zh-CN" sz="1100" dirty="0"/>
              <a:t>Hui Xing, </a:t>
            </a:r>
            <a:r>
              <a:rPr lang="en-US" altLang="zh-CN" sz="1100" dirty="0" err="1"/>
              <a:t>Bingbing</a:t>
            </a:r>
            <a:r>
              <a:rPr lang="en-US" altLang="zh-CN" sz="1100" dirty="0"/>
              <a:t> Zhao, </a:t>
            </a:r>
            <a:r>
              <a:rPr lang="en-US" altLang="zh-CN" sz="1100" dirty="0" err="1"/>
              <a:t>Yujie</a:t>
            </a:r>
            <a:r>
              <a:rPr lang="en-US" altLang="zh-CN" sz="1100" dirty="0"/>
              <a:t> Wang, </a:t>
            </a:r>
            <a:r>
              <a:rPr lang="en-US" altLang="zh-CN" sz="1100" dirty="0" err="1"/>
              <a:t>Xiaoyi</a:t>
            </a:r>
            <a:r>
              <a:rPr lang="en-US" altLang="zh-CN" sz="1100" dirty="0"/>
              <a:t> Zhang, Yang Ren, </a:t>
            </a:r>
            <a:r>
              <a:rPr lang="en-US" altLang="zh-CN" sz="1100" dirty="0" err="1"/>
              <a:t>Ningning</a:t>
            </a:r>
            <a:r>
              <a:rPr lang="en-US" altLang="zh-CN" sz="1100" dirty="0"/>
              <a:t> Yan, </a:t>
            </a:r>
            <a:r>
              <a:rPr lang="en-US" altLang="zh-CN" sz="1100" dirty="0" err="1"/>
              <a:t>Tieren</a:t>
            </a:r>
            <a:r>
              <a:rPr lang="en-US" altLang="zh-CN" sz="1100" dirty="0"/>
              <a:t> Gao, Jindong Li, </a:t>
            </a:r>
            <a:r>
              <a:rPr lang="en-US" altLang="zh-CN" sz="1100" dirty="0" err="1"/>
              <a:t>Lanting</a:t>
            </a:r>
            <a:r>
              <a:rPr lang="en-US" altLang="zh-CN" sz="1100" dirty="0"/>
              <a:t> Zhang, and Hong Wang ACS Combinatorial Science 2018 20 (3), 127-131</a:t>
            </a:r>
          </a:p>
        </p:txBody>
      </p:sp>
      <p:sp>
        <p:nvSpPr>
          <p:cNvPr id="12" name="文本框 11">
            <a:extLst>
              <a:ext uri="{FF2B5EF4-FFF2-40B4-BE49-F238E27FC236}">
                <a16:creationId xmlns:a16="http://schemas.microsoft.com/office/drawing/2014/main" id="{6ECC35A4-FCFF-4388-8525-27F73DFC4AAE}"/>
              </a:ext>
            </a:extLst>
          </p:cNvPr>
          <p:cNvSpPr txBox="1"/>
          <p:nvPr/>
        </p:nvSpPr>
        <p:spPr>
          <a:xfrm>
            <a:off x="4264957" y="4894902"/>
            <a:ext cx="3877985" cy="369332"/>
          </a:xfrm>
          <a:prstGeom prst="rect">
            <a:avLst/>
          </a:prstGeom>
          <a:noFill/>
        </p:spPr>
        <p:txBody>
          <a:bodyPr wrap="none" rtlCol="0">
            <a:spAutoFit/>
          </a:bodyPr>
          <a:lstStyle/>
          <a:p>
            <a:pPr algn="l"/>
            <a:r>
              <a:rPr lang="zh-CN" altLang="en-US" b="1" dirty="0">
                <a:solidFill>
                  <a:srgbClr val="FF0000"/>
                </a:solidFill>
                <a:latin typeface="微软雅黑" panose="020B0503020204020204" pitchFamily="34" charset="-122"/>
                <a:ea typeface="微软雅黑" panose="020B0503020204020204" pitchFamily="34" charset="-122"/>
              </a:rPr>
              <a:t>模型适用范围小，有较多算法可尝试</a:t>
            </a:r>
          </a:p>
        </p:txBody>
      </p:sp>
    </p:spTree>
    <p:extLst>
      <p:ext uri="{BB962C8B-B14F-4D97-AF65-F5344CB8AC3E}">
        <p14:creationId xmlns:p14="http://schemas.microsoft.com/office/powerpoint/2010/main" val="3324529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a:extLst>
              <a:ext uri="{FF2B5EF4-FFF2-40B4-BE49-F238E27FC236}">
                <a16:creationId xmlns:a16="http://schemas.microsoft.com/office/drawing/2014/main" id="{0802F8D2-E3E0-43A7-BDA7-EF4427E2BFBE}"/>
              </a:ext>
            </a:extLst>
          </p:cNvPr>
          <p:cNvSpPr>
            <a:spLocks noGrp="1"/>
          </p:cNvSpPr>
          <p:nvPr>
            <p:ph type="sldNum" sz="quarter" idx="12"/>
          </p:nvPr>
        </p:nvSpPr>
        <p:spPr>
          <a:xfrm>
            <a:off x="9155208" y="6209104"/>
            <a:ext cx="2743200" cy="365125"/>
          </a:xfrm>
        </p:spPr>
        <p:txBody>
          <a:bodyPr/>
          <a:lstStyle/>
          <a:p>
            <a:fld id="{188BBDFE-764C-42E2-AD11-850F38D3D522}" type="slidenum">
              <a:rPr lang="zh-CN" altLang="en-US" smtClean="0"/>
              <a:t>15</a:t>
            </a:fld>
            <a:endParaRPr lang="zh-CN" altLang="en-US" dirty="0"/>
          </a:p>
        </p:txBody>
      </p:sp>
      <p:sp>
        <p:nvSpPr>
          <p:cNvPr id="9" name="文本框 8">
            <a:extLst>
              <a:ext uri="{FF2B5EF4-FFF2-40B4-BE49-F238E27FC236}">
                <a16:creationId xmlns:a16="http://schemas.microsoft.com/office/drawing/2014/main" id="{124E965F-A824-46D9-A63C-7CED742B8428}"/>
              </a:ext>
            </a:extLst>
          </p:cNvPr>
          <p:cNvSpPr txBox="1"/>
          <p:nvPr/>
        </p:nvSpPr>
        <p:spPr>
          <a:xfrm>
            <a:off x="78377" y="0"/>
            <a:ext cx="6086923"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研究现状</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构建碳钢大气腐蚀预测模型</a:t>
            </a:r>
          </a:p>
        </p:txBody>
      </p:sp>
      <p:pic>
        <p:nvPicPr>
          <p:cNvPr id="11" name="图片 10">
            <a:extLst>
              <a:ext uri="{FF2B5EF4-FFF2-40B4-BE49-F238E27FC236}">
                <a16:creationId xmlns:a16="http://schemas.microsoft.com/office/drawing/2014/main" id="{5325F72A-6372-48BC-9CD4-631FC6A5F3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079" y="555114"/>
            <a:ext cx="4109334" cy="2746405"/>
          </a:xfrm>
          <a:prstGeom prst="rect">
            <a:avLst/>
          </a:prstGeom>
        </p:spPr>
      </p:pic>
      <p:sp>
        <p:nvSpPr>
          <p:cNvPr id="12" name="文本框 11">
            <a:extLst>
              <a:ext uri="{FF2B5EF4-FFF2-40B4-BE49-F238E27FC236}">
                <a16:creationId xmlns:a16="http://schemas.microsoft.com/office/drawing/2014/main" id="{3BA9E0C3-46B0-4B6F-B4EA-76B5F3E5E36A}"/>
              </a:ext>
            </a:extLst>
          </p:cNvPr>
          <p:cNvSpPr txBox="1"/>
          <p:nvPr/>
        </p:nvSpPr>
        <p:spPr>
          <a:xfrm>
            <a:off x="4408163" y="460047"/>
            <a:ext cx="1674347" cy="2923877"/>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大气腐蚀</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表示金属或合金系中各种相的平衡存在条件以及各相之平衡共存关系的一种简明图解</a:t>
            </a:r>
          </a:p>
        </p:txBody>
      </p:sp>
      <p:sp>
        <p:nvSpPr>
          <p:cNvPr id="13" name="文本框 12">
            <a:extLst>
              <a:ext uri="{FF2B5EF4-FFF2-40B4-BE49-F238E27FC236}">
                <a16:creationId xmlns:a16="http://schemas.microsoft.com/office/drawing/2014/main" id="{EDA5FA51-2721-4189-BAE5-F0DD2D1B5E56}"/>
              </a:ext>
            </a:extLst>
          </p:cNvPr>
          <p:cNvSpPr txBox="1"/>
          <p:nvPr/>
        </p:nvSpPr>
        <p:spPr>
          <a:xfrm>
            <a:off x="78377" y="3369885"/>
            <a:ext cx="6348549" cy="769441"/>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危害</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大气腐蚀造成的金属损失约占腐蚀总损失量的</a:t>
            </a:r>
            <a:r>
              <a:rPr lang="en-US" altLang="zh-CN" sz="2000" b="1" dirty="0">
                <a:solidFill>
                  <a:srgbClr val="FF0000"/>
                </a:solidFill>
                <a:latin typeface="微软雅黑" panose="020B0503020204020204" pitchFamily="34" charset="-122"/>
                <a:ea typeface="微软雅黑" panose="020B0503020204020204" pitchFamily="34" charset="-122"/>
              </a:rPr>
              <a:t>50%</a:t>
            </a:r>
            <a:r>
              <a:rPr lang="zh-CN" altLang="en-US" sz="2000" b="1" dirty="0">
                <a:solidFill>
                  <a:srgbClr val="FF0000"/>
                </a:solidFill>
                <a:latin typeface="微软雅黑" panose="020B0503020204020204" pitchFamily="34" charset="-122"/>
                <a:ea typeface="微软雅黑" panose="020B0503020204020204" pitchFamily="34" charset="-122"/>
              </a:rPr>
              <a:t>以上</a:t>
            </a:r>
          </a:p>
        </p:txBody>
      </p:sp>
      <p:sp>
        <p:nvSpPr>
          <p:cNvPr id="14" name="文本框 13">
            <a:extLst>
              <a:ext uri="{FF2B5EF4-FFF2-40B4-BE49-F238E27FC236}">
                <a16:creationId xmlns:a16="http://schemas.microsoft.com/office/drawing/2014/main" id="{3B7DEFD7-B2A9-4F61-9664-6BAD9B4FFEE9}"/>
              </a:ext>
            </a:extLst>
          </p:cNvPr>
          <p:cNvSpPr txBox="1"/>
          <p:nvPr/>
        </p:nvSpPr>
        <p:spPr>
          <a:xfrm>
            <a:off x="79877" y="4139326"/>
            <a:ext cx="5834691" cy="138499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构建预测模型的意义</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认识碳钢的大气腐蚀与环境的相关关系</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研究碳钢钢材表面锈层的生长规律</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预测钢材使用寿命</a:t>
            </a:r>
            <a:endParaRPr lang="en-US" altLang="zh-CN" sz="2000" dirty="0">
              <a:latin typeface="微软雅黑" panose="020B0503020204020204" pitchFamily="34" charset="-122"/>
              <a:ea typeface="微软雅黑" panose="020B0503020204020204" pitchFamily="34" charset="-122"/>
            </a:endParaRPr>
          </a:p>
        </p:txBody>
      </p:sp>
      <p:grpSp>
        <p:nvGrpSpPr>
          <p:cNvPr id="27" name="组合 26">
            <a:extLst>
              <a:ext uri="{FF2B5EF4-FFF2-40B4-BE49-F238E27FC236}">
                <a16:creationId xmlns:a16="http://schemas.microsoft.com/office/drawing/2014/main" id="{BB713805-8FD9-4414-9861-430A3ABBBE31}"/>
              </a:ext>
            </a:extLst>
          </p:cNvPr>
          <p:cNvGrpSpPr/>
          <p:nvPr/>
        </p:nvGrpSpPr>
        <p:grpSpPr>
          <a:xfrm>
            <a:off x="6263408" y="919069"/>
            <a:ext cx="2842445" cy="1083565"/>
            <a:chOff x="7788173" y="1577817"/>
            <a:chExt cx="2842445" cy="1083565"/>
          </a:xfrm>
        </p:grpSpPr>
        <p:grpSp>
          <p:nvGrpSpPr>
            <p:cNvPr id="18" name="组合 17">
              <a:extLst>
                <a:ext uri="{FF2B5EF4-FFF2-40B4-BE49-F238E27FC236}">
                  <a16:creationId xmlns:a16="http://schemas.microsoft.com/office/drawing/2014/main" id="{2ACE09FD-E38E-43EF-8AC2-C59D9A2AD223}"/>
                </a:ext>
              </a:extLst>
            </p:cNvPr>
            <p:cNvGrpSpPr/>
            <p:nvPr/>
          </p:nvGrpSpPr>
          <p:grpSpPr>
            <a:xfrm>
              <a:off x="7814011" y="1577817"/>
              <a:ext cx="2297710" cy="369332"/>
              <a:chOff x="7814011" y="1577817"/>
              <a:chExt cx="2297710" cy="369332"/>
            </a:xfrm>
          </p:grpSpPr>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7E089CC1-1C3A-4329-B76D-789241274B51}"/>
                      </a:ext>
                    </a:extLst>
                  </p:cNvPr>
                  <p:cNvSpPr txBox="1"/>
                  <p:nvPr/>
                </p:nvSpPr>
                <p:spPr>
                  <a:xfrm>
                    <a:off x="9049956" y="1609952"/>
                    <a:ext cx="1061765" cy="307777"/>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𝑇</m:t>
                              </m:r>
                            </m:e>
                            <m:sup>
                              <m:r>
                                <a:rPr lang="en-US" altLang="zh-CN" sz="2000" b="0" i="1" smtClean="0">
                                  <a:latin typeface="Cambria Math" panose="02040503050406030204" pitchFamily="18" charset="0"/>
                                  <a:ea typeface="微软雅黑" panose="020B0503020204020204" pitchFamily="34" charset="-122"/>
                                </a:rPr>
                                <m:t>𝑛</m:t>
                              </m:r>
                            </m:sup>
                          </m:sSup>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16" name="文本框 15">
                    <a:extLst>
                      <a:ext uri="{FF2B5EF4-FFF2-40B4-BE49-F238E27FC236}">
                        <a16:creationId xmlns:a16="http://schemas.microsoft.com/office/drawing/2014/main" id="{7E089CC1-1C3A-4329-B76D-789241274B51}"/>
                      </a:ext>
                    </a:extLst>
                  </p:cNvPr>
                  <p:cNvSpPr txBox="1">
                    <a:spLocks noRot="1" noChangeAspect="1" noMove="1" noResize="1" noEditPoints="1" noAdjustHandles="1" noChangeArrowheads="1" noChangeShapeType="1" noTextEdit="1"/>
                  </p:cNvSpPr>
                  <p:nvPr/>
                </p:nvSpPr>
                <p:spPr>
                  <a:xfrm>
                    <a:off x="9049956" y="1609952"/>
                    <a:ext cx="1061765" cy="307777"/>
                  </a:xfrm>
                  <a:prstGeom prst="rect">
                    <a:avLst/>
                  </a:prstGeom>
                  <a:blipFill>
                    <a:blip r:embed="rId4"/>
                    <a:stretch>
                      <a:fillRect l="-4000" b="-7843"/>
                    </a:stretch>
                  </a:blipFill>
                </p:spPr>
                <p:txBody>
                  <a:bodyPr/>
                  <a:lstStyle/>
                  <a:p>
                    <a:r>
                      <a:rPr lang="zh-CN" altLang="en-US">
                        <a:noFill/>
                      </a:rPr>
                      <a:t> </a:t>
                    </a:r>
                  </a:p>
                </p:txBody>
              </p:sp>
            </mc:Fallback>
          </mc:AlternateContent>
          <p:sp>
            <p:nvSpPr>
              <p:cNvPr id="17" name="文本框 16">
                <a:extLst>
                  <a:ext uri="{FF2B5EF4-FFF2-40B4-BE49-F238E27FC236}">
                    <a16:creationId xmlns:a16="http://schemas.microsoft.com/office/drawing/2014/main" id="{2235FDDF-7B4D-4B0B-9A96-A4D34688F6C8}"/>
                  </a:ext>
                </a:extLst>
              </p:cNvPr>
              <p:cNvSpPr txBox="1"/>
              <p:nvPr/>
            </p:nvSpPr>
            <p:spPr>
              <a:xfrm>
                <a:off x="7814011" y="1577817"/>
                <a:ext cx="1353256" cy="369332"/>
              </a:xfrm>
              <a:prstGeom prst="rect">
                <a:avLst/>
              </a:prstGeom>
              <a:noFill/>
            </p:spPr>
            <p:txBody>
              <a:bodyPr wrap="none" rtlCol="0">
                <a:spAutoFit/>
              </a:bodyPr>
              <a:lstStyle/>
              <a:p>
                <a:pPr algn="l"/>
                <a:r>
                  <a:rPr lang="en-US" altLang="zh-CN" b="1" dirty="0">
                    <a:latin typeface="微软雅黑" panose="020B0503020204020204" pitchFamily="34" charset="-122"/>
                    <a:ea typeface="微软雅黑" panose="020B0503020204020204" pitchFamily="34" charset="-122"/>
                  </a:rPr>
                  <a:t>Model1</a:t>
                </a:r>
                <a:r>
                  <a:rPr lang="en-US" altLang="zh-CN" b="1" baseline="30000" dirty="0">
                    <a:latin typeface="微软雅黑" panose="020B0503020204020204" pitchFamily="34" charset="-122"/>
                    <a:ea typeface="微软雅黑" panose="020B0503020204020204" pitchFamily="34" charset="-122"/>
                  </a:rPr>
                  <a:t>[1]</a:t>
                </a:r>
                <a:r>
                  <a:rPr lang="en-US" altLang="zh-CN" b="1" dirty="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grpSp>
        <p:sp>
          <p:nvSpPr>
            <p:cNvPr id="19" name="文本框 18">
              <a:extLst>
                <a:ext uri="{FF2B5EF4-FFF2-40B4-BE49-F238E27FC236}">
                  <a16:creationId xmlns:a16="http://schemas.microsoft.com/office/drawing/2014/main" id="{EF40C275-FD91-4145-ADFE-4012E9FB7660}"/>
                </a:ext>
              </a:extLst>
            </p:cNvPr>
            <p:cNvSpPr txBox="1"/>
            <p:nvPr/>
          </p:nvSpPr>
          <p:spPr>
            <a:xfrm>
              <a:off x="7788173" y="1948844"/>
              <a:ext cx="2842445"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D: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50D85DC9-81E1-4B80-AB0A-DBCB15ADAE32}"/>
                </a:ext>
              </a:extLst>
            </p:cNvPr>
            <p:cNvSpPr txBox="1"/>
            <p:nvPr/>
          </p:nvSpPr>
          <p:spPr>
            <a:xfrm>
              <a:off x="7814299" y="2292050"/>
              <a:ext cx="1645387"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T: </a:t>
              </a:r>
              <a:r>
                <a:rPr lang="zh-CN" altLang="en-US" dirty="0">
                  <a:latin typeface="微软雅黑" panose="020B0503020204020204" pitchFamily="34" charset="-122"/>
                  <a:ea typeface="微软雅黑" panose="020B0503020204020204" pitchFamily="34" charset="-122"/>
                </a:rPr>
                <a:t>暴露时间</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a16="http://schemas.microsoft.com/office/drawing/2014/main" id="{353DFBD9-EFC9-4D53-AB79-A5BF396C46BA}"/>
              </a:ext>
            </a:extLst>
          </p:cNvPr>
          <p:cNvGrpSpPr/>
          <p:nvPr/>
        </p:nvGrpSpPr>
        <p:grpSpPr>
          <a:xfrm>
            <a:off x="9032155" y="853995"/>
            <a:ext cx="2842445" cy="1440639"/>
            <a:chOff x="7788173" y="1559374"/>
            <a:chExt cx="2842445" cy="1440639"/>
          </a:xfrm>
        </p:grpSpPr>
        <p:grpSp>
          <p:nvGrpSpPr>
            <p:cNvPr id="29" name="组合 28">
              <a:extLst>
                <a:ext uri="{FF2B5EF4-FFF2-40B4-BE49-F238E27FC236}">
                  <a16:creationId xmlns:a16="http://schemas.microsoft.com/office/drawing/2014/main" id="{5C19F161-CA0E-4FC0-B4CF-37078DE172D6}"/>
                </a:ext>
              </a:extLst>
            </p:cNvPr>
            <p:cNvGrpSpPr/>
            <p:nvPr/>
          </p:nvGrpSpPr>
          <p:grpSpPr>
            <a:xfrm>
              <a:off x="7788173" y="1559374"/>
              <a:ext cx="2754167" cy="407818"/>
              <a:chOff x="7788173" y="1559374"/>
              <a:chExt cx="2754167" cy="407818"/>
            </a:xfrm>
          </p:grpSpPr>
          <mc:AlternateContent xmlns:mc="http://schemas.openxmlformats.org/markup-compatibility/2006" xmlns:a14="http://schemas.microsoft.com/office/drawing/2010/main">
            <mc:Choice Requires="a14">
              <p:sp>
                <p:nvSpPr>
                  <p:cNvPr id="32" name="文本框 31">
                    <a:extLst>
                      <a:ext uri="{FF2B5EF4-FFF2-40B4-BE49-F238E27FC236}">
                        <a16:creationId xmlns:a16="http://schemas.microsoft.com/office/drawing/2014/main" id="{4D06B2D9-C582-4355-B325-D1889410359A}"/>
                      </a:ext>
                    </a:extLst>
                  </p:cNvPr>
                  <p:cNvSpPr txBox="1"/>
                  <p:nvPr/>
                </p:nvSpPr>
                <p:spPr>
                  <a:xfrm>
                    <a:off x="9010767" y="1559374"/>
                    <a:ext cx="1531573" cy="377604"/>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微软雅黑" panose="020B0503020204020204" pitchFamily="34" charset="-122"/>
                            </a:rPr>
                            <m:t>=</m:t>
                          </m:r>
                          <m:r>
                            <m:rPr>
                              <m:sty m:val="p"/>
                            </m:rPr>
                            <a:rPr lang="en-US" altLang="zh-CN" sz="2000" i="1">
                              <a:latin typeface="Cambria Math" panose="02040503050406030204" pitchFamily="18" charset="0"/>
                              <a:ea typeface="微软雅黑" panose="020B0503020204020204" pitchFamily="34" charset="-122"/>
                            </a:rPr>
                            <m:t>A</m:t>
                          </m:r>
                          <m:sSup>
                            <m:sSupPr>
                              <m:ctrlPr>
                                <a:rPr lang="en-US" altLang="zh-CN" sz="200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𝑇</m:t>
                              </m:r>
                            </m:e>
                            <m:sup>
                              <m:r>
                                <a:rPr lang="en-US" altLang="zh-CN" sz="2000" b="0" i="1" smtClean="0">
                                  <a:latin typeface="Cambria Math" panose="02040503050406030204" pitchFamily="18" charset="0"/>
                                  <a:ea typeface="微软雅黑" panose="020B0503020204020204" pitchFamily="34" charset="-122"/>
                                </a:rPr>
                                <m:t>𝐵</m:t>
                              </m:r>
                            </m:sup>
                          </m:sSup>
                          <m:sSup>
                            <m:sSupPr>
                              <m:ctrlPr>
                                <a:rPr lang="en-US" altLang="zh-CN" sz="200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𝑒</m:t>
                              </m:r>
                            </m:e>
                            <m:sup>
                              <m:f>
                                <m:fPr>
                                  <m:type m:val="skw"/>
                                  <m:ctrlPr>
                                    <a:rPr lang="en-US" altLang="zh-CN" sz="2000" i="1" smtClean="0">
                                      <a:latin typeface="Cambria Math" panose="02040503050406030204" pitchFamily="18" charset="0"/>
                                      <a:ea typeface="微软雅黑" panose="020B0503020204020204" pitchFamily="34" charset="-122"/>
                                    </a:rPr>
                                  </m:ctrlPr>
                                </m:fPr>
                                <m:num>
                                  <m:r>
                                    <a:rPr lang="en-US" altLang="zh-CN" sz="2000" b="0" i="1" smtClean="0">
                                      <a:latin typeface="Cambria Math" panose="02040503050406030204" pitchFamily="18" charset="0"/>
                                      <a:ea typeface="微软雅黑" panose="020B0503020204020204" pitchFamily="34" charset="-122"/>
                                    </a:rPr>
                                    <m:t>𝐶</m:t>
                                  </m:r>
                                </m:num>
                                <m:den>
                                  <m:r>
                                    <a:rPr lang="en-US" altLang="zh-CN" sz="2000" b="0" i="1" smtClean="0">
                                      <a:latin typeface="Cambria Math" panose="02040503050406030204" pitchFamily="18" charset="0"/>
                                      <a:ea typeface="微软雅黑" panose="020B0503020204020204" pitchFamily="34" charset="-122"/>
                                    </a:rPr>
                                    <m:t>𝑇</m:t>
                                  </m:r>
                                </m:den>
                              </m:f>
                            </m:sup>
                          </m:sSup>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32" name="文本框 31">
                    <a:extLst>
                      <a:ext uri="{FF2B5EF4-FFF2-40B4-BE49-F238E27FC236}">
                        <a16:creationId xmlns:a16="http://schemas.microsoft.com/office/drawing/2014/main" id="{4D06B2D9-C582-4355-B325-D1889410359A}"/>
                      </a:ext>
                    </a:extLst>
                  </p:cNvPr>
                  <p:cNvSpPr txBox="1">
                    <a:spLocks noRot="1" noChangeAspect="1" noMove="1" noResize="1" noEditPoints="1" noAdjustHandles="1" noChangeArrowheads="1" noChangeShapeType="1" noTextEdit="1"/>
                  </p:cNvSpPr>
                  <p:nvPr/>
                </p:nvSpPr>
                <p:spPr>
                  <a:xfrm>
                    <a:off x="9010767" y="1559374"/>
                    <a:ext cx="1531573" cy="377604"/>
                  </a:xfrm>
                  <a:prstGeom prst="rect">
                    <a:avLst/>
                  </a:prstGeom>
                  <a:blipFill>
                    <a:blip r:embed="rId5"/>
                    <a:stretch>
                      <a:fillRect/>
                    </a:stretch>
                  </a:blipFill>
                </p:spPr>
                <p:txBody>
                  <a:bodyPr/>
                  <a:lstStyle/>
                  <a:p>
                    <a:r>
                      <a:rPr lang="zh-CN" altLang="en-US">
                        <a:noFill/>
                      </a:rPr>
                      <a:t> </a:t>
                    </a:r>
                  </a:p>
                </p:txBody>
              </p:sp>
            </mc:Fallback>
          </mc:AlternateContent>
          <p:sp>
            <p:nvSpPr>
              <p:cNvPr id="33" name="文本框 32">
                <a:extLst>
                  <a:ext uri="{FF2B5EF4-FFF2-40B4-BE49-F238E27FC236}">
                    <a16:creationId xmlns:a16="http://schemas.microsoft.com/office/drawing/2014/main" id="{10325FA9-178E-40C1-A675-6FE436CA11CF}"/>
                  </a:ext>
                </a:extLst>
              </p:cNvPr>
              <p:cNvSpPr txBox="1"/>
              <p:nvPr/>
            </p:nvSpPr>
            <p:spPr>
              <a:xfrm>
                <a:off x="7788173" y="1597860"/>
                <a:ext cx="1353256" cy="369332"/>
              </a:xfrm>
              <a:prstGeom prst="rect">
                <a:avLst/>
              </a:prstGeom>
              <a:noFill/>
            </p:spPr>
            <p:txBody>
              <a:bodyPr wrap="none" rtlCol="0">
                <a:spAutoFit/>
              </a:bodyPr>
              <a:lstStyle/>
              <a:p>
                <a:pPr algn="l"/>
                <a:r>
                  <a:rPr lang="en-US" altLang="zh-CN" b="1" dirty="0">
                    <a:latin typeface="微软雅黑" panose="020B0503020204020204" pitchFamily="34" charset="-122"/>
                    <a:ea typeface="微软雅黑" panose="020B0503020204020204" pitchFamily="34" charset="-122"/>
                  </a:rPr>
                  <a:t>Model2</a:t>
                </a:r>
                <a:r>
                  <a:rPr lang="en-US" altLang="zh-CN" b="1" baseline="30000" dirty="0">
                    <a:latin typeface="微软雅黑" panose="020B0503020204020204" pitchFamily="34" charset="-122"/>
                    <a:ea typeface="微软雅黑" panose="020B0503020204020204" pitchFamily="34" charset="-122"/>
                  </a:rPr>
                  <a:t>[2]</a:t>
                </a:r>
                <a:r>
                  <a:rPr lang="en-US" altLang="zh-CN" b="1" dirty="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grpSp>
        <p:sp>
          <p:nvSpPr>
            <p:cNvPr id="30" name="文本框 29">
              <a:extLst>
                <a:ext uri="{FF2B5EF4-FFF2-40B4-BE49-F238E27FC236}">
                  <a16:creationId xmlns:a16="http://schemas.microsoft.com/office/drawing/2014/main" id="{342E811D-D281-41F2-8C7B-7B89466FB48E}"/>
                </a:ext>
              </a:extLst>
            </p:cNvPr>
            <p:cNvSpPr txBox="1"/>
            <p:nvPr/>
          </p:nvSpPr>
          <p:spPr>
            <a:xfrm>
              <a:off x="7788173" y="1948844"/>
              <a:ext cx="2842445"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D: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sp>
          <p:nvSpPr>
            <p:cNvPr id="31" name="文本框 30">
              <a:extLst>
                <a:ext uri="{FF2B5EF4-FFF2-40B4-BE49-F238E27FC236}">
                  <a16:creationId xmlns:a16="http://schemas.microsoft.com/office/drawing/2014/main" id="{244AAB09-6BA4-4966-9AAE-51639CE6AC18}"/>
                </a:ext>
              </a:extLst>
            </p:cNvPr>
            <p:cNvSpPr txBox="1"/>
            <p:nvPr/>
          </p:nvSpPr>
          <p:spPr>
            <a:xfrm>
              <a:off x="7801236" y="2292050"/>
              <a:ext cx="1645387"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T: </a:t>
              </a:r>
              <a:r>
                <a:rPr lang="zh-CN" altLang="en-US" dirty="0">
                  <a:latin typeface="微软雅黑" panose="020B0503020204020204" pitchFamily="34" charset="-122"/>
                  <a:ea typeface="微软雅黑" panose="020B0503020204020204" pitchFamily="34" charset="-122"/>
                </a:rPr>
                <a:t>暴露时间</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p:sp>
          <p:nvSpPr>
            <p:cNvPr id="34" name="文本框 33">
              <a:extLst>
                <a:ext uri="{FF2B5EF4-FFF2-40B4-BE49-F238E27FC236}">
                  <a16:creationId xmlns:a16="http://schemas.microsoft.com/office/drawing/2014/main" id="{E0D22449-1974-4C4F-B786-F1509807A565}"/>
                </a:ext>
              </a:extLst>
            </p:cNvPr>
            <p:cNvSpPr txBox="1"/>
            <p:nvPr/>
          </p:nvSpPr>
          <p:spPr>
            <a:xfrm>
              <a:off x="7814011" y="2630681"/>
              <a:ext cx="1813510"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A,B,C: </a:t>
              </a:r>
              <a:r>
                <a:rPr lang="zh-CN" altLang="en-US" dirty="0">
                  <a:latin typeface="微软雅黑" panose="020B0503020204020204" pitchFamily="34" charset="-122"/>
                  <a:ea typeface="微软雅黑" panose="020B0503020204020204" pitchFamily="34" charset="-122"/>
                </a:rPr>
                <a:t>待定系数</a:t>
              </a:r>
            </a:p>
          </p:txBody>
        </p:sp>
      </p:grpSp>
      <p:grpSp>
        <p:nvGrpSpPr>
          <p:cNvPr id="44" name="组合 43">
            <a:extLst>
              <a:ext uri="{FF2B5EF4-FFF2-40B4-BE49-F238E27FC236}">
                <a16:creationId xmlns:a16="http://schemas.microsoft.com/office/drawing/2014/main" id="{AA75918B-FD28-43FA-B295-5E67DE133F2F}"/>
              </a:ext>
            </a:extLst>
          </p:cNvPr>
          <p:cNvGrpSpPr/>
          <p:nvPr/>
        </p:nvGrpSpPr>
        <p:grpSpPr>
          <a:xfrm>
            <a:off x="6289246" y="2273620"/>
            <a:ext cx="5824377" cy="1460405"/>
            <a:chOff x="7341698" y="4311537"/>
            <a:chExt cx="4547349" cy="1460405"/>
          </a:xfrm>
        </p:grpSpPr>
        <mc:AlternateContent xmlns:mc="http://schemas.openxmlformats.org/markup-compatibility/2006" xmlns:a14="http://schemas.microsoft.com/office/drawing/2010/main">
          <mc:Choice Requires="a14">
            <p:sp>
              <p:nvSpPr>
                <p:cNvPr id="39" name="文本框 38">
                  <a:extLst>
                    <a:ext uri="{FF2B5EF4-FFF2-40B4-BE49-F238E27FC236}">
                      <a16:creationId xmlns:a16="http://schemas.microsoft.com/office/drawing/2014/main" id="{1189ECB1-91F4-401C-841F-F487A0749083}"/>
                    </a:ext>
                  </a:extLst>
                </p:cNvPr>
                <p:cNvSpPr txBox="1"/>
                <p:nvPr/>
              </p:nvSpPr>
              <p:spPr>
                <a:xfrm>
                  <a:off x="7863155" y="5035671"/>
                  <a:ext cx="2134046" cy="328680"/>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d>
                          <m:dPr>
                            <m:ctrlPr>
                              <a:rPr lang="en-US" altLang="zh-CN" sz="2000" b="0" i="1" smtClean="0">
                                <a:latin typeface="Cambria Math" panose="02040503050406030204" pitchFamily="18" charset="0"/>
                                <a:ea typeface="微软雅黑" panose="020B0503020204020204" pitchFamily="34" charset="-122"/>
                              </a:rPr>
                            </m:ctrlPr>
                          </m:dPr>
                          <m:e>
                            <m:r>
                              <a:rPr lang="en-US" altLang="zh-CN" sz="2000" i="1">
                                <a:latin typeface="Cambria Math" panose="02040503050406030204" pitchFamily="18" charset="0"/>
                                <a:ea typeface="微软雅黑" panose="020B0503020204020204" pitchFamily="34" charset="-122"/>
                              </a:rPr>
                              <m:t>1</m:t>
                            </m:r>
                            <m:r>
                              <a:rPr lang="en-US" altLang="zh-CN" sz="2000" i="1" smtClean="0">
                                <a:latin typeface="Cambria Math" panose="02040503050406030204" pitchFamily="18" charset="0"/>
                                <a:ea typeface="微软雅黑" panose="020B0503020204020204" pitchFamily="34" charset="-122"/>
                              </a:rPr>
                              <m:t>−</m:t>
                            </m:r>
                            <m:sSup>
                              <m:sSupPr>
                                <m:ctrlPr>
                                  <a:rPr lang="en-US" altLang="zh-CN" sz="2000" i="1" smtClean="0">
                                    <a:latin typeface="Cambria Math" panose="02040503050406030204" pitchFamily="18" charset="0"/>
                                    <a:ea typeface="微软雅黑" panose="020B0503020204020204" pitchFamily="34" charset="-122"/>
                                  </a:rPr>
                                </m:ctrlPr>
                              </m:sSupPr>
                              <m:e>
                                <m:r>
                                  <m:rPr>
                                    <m:sty m:val="p"/>
                                  </m:rPr>
                                  <a:rPr lang="en-US" altLang="zh-CN" sz="2000" i="1">
                                    <a:latin typeface="Cambria Math" panose="02040503050406030204" pitchFamily="18" charset="0"/>
                                    <a:ea typeface="微软雅黑" panose="020B0503020204020204" pitchFamily="34" charset="-122"/>
                                  </a:rPr>
                                  <m:t>e</m:t>
                                </m:r>
                              </m:e>
                              <m:sup>
                                <m:r>
                                  <a:rPr lang="en-US" altLang="zh-CN" sz="2000" b="0" i="1" smtClean="0">
                                    <a:latin typeface="Cambria Math" panose="02040503050406030204" pitchFamily="18" charset="0"/>
                                    <a:ea typeface="微软雅黑" panose="020B0503020204020204" pitchFamily="34" charset="-122"/>
                                  </a:rPr>
                                  <m:t>𝑛</m:t>
                                </m:r>
                              </m:sup>
                            </m:sSup>
                          </m:e>
                        </m:d>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𝑒</m:t>
                            </m:r>
                          </m:e>
                          <m:sup>
                            <m:d>
                              <m:dPr>
                                <m:ctrlPr>
                                  <a:rPr lang="en-US" altLang="zh-CN" sz="2000" b="0" i="1" smtClean="0">
                                    <a:latin typeface="Cambria Math" panose="02040503050406030204" pitchFamily="18" charset="0"/>
                                    <a:ea typeface="微软雅黑" panose="020B0503020204020204" pitchFamily="34" charset="-122"/>
                                  </a:rPr>
                                </m:ctrlPr>
                              </m:dPr>
                              <m:e>
                                <m:r>
                                  <a:rPr lang="en-US" altLang="zh-CN" sz="2000" b="0" i="1" smtClean="0">
                                    <a:latin typeface="Cambria Math" panose="02040503050406030204" pitchFamily="18" charset="0"/>
                                    <a:ea typeface="微软雅黑" panose="020B0503020204020204" pitchFamily="34" charset="-122"/>
                                  </a:rPr>
                                  <m:t>1−</m:t>
                                </m:r>
                                <m:r>
                                  <a:rPr lang="en-US" altLang="zh-CN" sz="2000" b="0" i="1" smtClean="0">
                                    <a:latin typeface="Cambria Math" panose="02040503050406030204" pitchFamily="18" charset="0"/>
                                    <a:ea typeface="微软雅黑" panose="020B0503020204020204" pitchFamily="34" charset="-122"/>
                                  </a:rPr>
                                  <m:t>𝑇</m:t>
                                </m:r>
                              </m:e>
                            </m:d>
                          </m:sup>
                        </m:sSup>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39" name="文本框 38">
                  <a:extLst>
                    <a:ext uri="{FF2B5EF4-FFF2-40B4-BE49-F238E27FC236}">
                      <a16:creationId xmlns:a16="http://schemas.microsoft.com/office/drawing/2014/main" id="{1189ECB1-91F4-401C-841F-F487A0749083}"/>
                    </a:ext>
                  </a:extLst>
                </p:cNvPr>
                <p:cNvSpPr txBox="1">
                  <a:spLocks noRot="1" noChangeAspect="1" noMove="1" noResize="1" noEditPoints="1" noAdjustHandles="1" noChangeArrowheads="1" noChangeShapeType="1" noTextEdit="1"/>
                </p:cNvSpPr>
                <p:nvPr/>
              </p:nvSpPr>
              <p:spPr>
                <a:xfrm>
                  <a:off x="7863155" y="5035671"/>
                  <a:ext cx="2134046" cy="328680"/>
                </a:xfrm>
                <a:prstGeom prst="rect">
                  <a:avLst/>
                </a:prstGeom>
                <a:blipFill>
                  <a:blip r:embed="rId6"/>
                  <a:stretch>
                    <a:fillRect l="-2000" b="-9259"/>
                  </a:stretch>
                </a:blipFill>
              </p:spPr>
              <p:txBody>
                <a:bodyPr/>
                <a:lstStyle/>
                <a:p>
                  <a:r>
                    <a:rPr lang="zh-CN" altLang="en-US">
                      <a:noFill/>
                    </a:rPr>
                    <a:t> </a:t>
                  </a:r>
                </a:p>
              </p:txBody>
            </p:sp>
          </mc:Fallback>
        </mc:AlternateContent>
        <p:sp>
          <p:nvSpPr>
            <p:cNvPr id="40" name="文本框 39">
              <a:extLst>
                <a:ext uri="{FF2B5EF4-FFF2-40B4-BE49-F238E27FC236}">
                  <a16:creationId xmlns:a16="http://schemas.microsoft.com/office/drawing/2014/main" id="{405AA3DF-C4A3-44D5-8ABE-80E0E7F305A2}"/>
                </a:ext>
              </a:extLst>
            </p:cNvPr>
            <p:cNvSpPr txBox="1"/>
            <p:nvPr/>
          </p:nvSpPr>
          <p:spPr>
            <a:xfrm>
              <a:off x="7368112" y="4311537"/>
              <a:ext cx="1056547" cy="369332"/>
            </a:xfrm>
            <a:prstGeom prst="rect">
              <a:avLst/>
            </a:prstGeom>
            <a:noFill/>
          </p:spPr>
          <p:txBody>
            <a:bodyPr wrap="none" rtlCol="0">
              <a:spAutoFit/>
            </a:bodyPr>
            <a:lstStyle/>
            <a:p>
              <a:pPr algn="l"/>
              <a:r>
                <a:rPr lang="en-US" altLang="zh-CN" b="1" dirty="0">
                  <a:latin typeface="微软雅黑" panose="020B0503020204020204" pitchFamily="34" charset="-122"/>
                  <a:ea typeface="微软雅黑" panose="020B0503020204020204" pitchFamily="34" charset="-122"/>
                </a:rPr>
                <a:t>Model3</a:t>
              </a:r>
              <a:r>
                <a:rPr lang="en-US" altLang="zh-CN" b="1" baseline="30000" dirty="0">
                  <a:latin typeface="微软雅黑" panose="020B0503020204020204" pitchFamily="34" charset="-122"/>
                  <a:ea typeface="微软雅黑" panose="020B0503020204020204" pitchFamily="34" charset="-122"/>
                </a:rPr>
                <a:t>[3]</a:t>
              </a:r>
              <a:r>
                <a:rPr lang="en-US" altLang="zh-CN" b="1" dirty="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sp>
          <p:nvSpPr>
            <p:cNvPr id="37" name="文本框 36">
              <a:extLst>
                <a:ext uri="{FF2B5EF4-FFF2-40B4-BE49-F238E27FC236}">
                  <a16:creationId xmlns:a16="http://schemas.microsoft.com/office/drawing/2014/main" id="{5A62A529-F1DB-491F-BDE6-764A6F6381DA}"/>
                </a:ext>
              </a:extLst>
            </p:cNvPr>
            <p:cNvSpPr txBox="1"/>
            <p:nvPr/>
          </p:nvSpPr>
          <p:spPr>
            <a:xfrm>
              <a:off x="7355049" y="5402610"/>
              <a:ext cx="4533998"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D: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T: </a:t>
              </a:r>
              <a:r>
                <a:rPr lang="zh-CN" altLang="en-US" dirty="0">
                  <a:latin typeface="微软雅黑" panose="020B0503020204020204" pitchFamily="34" charset="-122"/>
                  <a:ea typeface="微软雅黑" panose="020B0503020204020204" pitchFamily="34" charset="-122"/>
                </a:rPr>
                <a:t>暴露时间</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41" name="文本框 40">
                  <a:extLst>
                    <a:ext uri="{FF2B5EF4-FFF2-40B4-BE49-F238E27FC236}">
                      <a16:creationId xmlns:a16="http://schemas.microsoft.com/office/drawing/2014/main" id="{27BB5B86-B0DE-443E-916A-7A5675119460}"/>
                    </a:ext>
                  </a:extLst>
                </p:cNvPr>
                <p:cNvSpPr txBox="1"/>
                <p:nvPr/>
              </p:nvSpPr>
              <p:spPr>
                <a:xfrm>
                  <a:off x="8544798" y="4328490"/>
                  <a:ext cx="2562176" cy="313291"/>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𝐹</m:t>
                        </m:r>
                        <m:d>
                          <m:dPr>
                            <m:ctrlPr>
                              <a:rPr lang="en-US" altLang="zh-CN" sz="2000" b="0" i="1" smtClean="0">
                                <a:latin typeface="Cambria Math" panose="02040503050406030204" pitchFamily="18" charset="0"/>
                                <a:ea typeface="微软雅黑" panose="020B0503020204020204" pitchFamily="34" charset="-122"/>
                              </a:rPr>
                            </m:ctrlPr>
                          </m:dPr>
                          <m:e>
                            <m:r>
                              <a:rPr lang="en-US" altLang="zh-CN" sz="2000" b="0" i="1" smtClean="0">
                                <a:latin typeface="Cambria Math" panose="02040503050406030204" pitchFamily="18" charset="0"/>
                                <a:ea typeface="微软雅黑" panose="020B0503020204020204" pitchFamily="34" charset="-122"/>
                              </a:rPr>
                              <m:t>𝑘</m:t>
                            </m:r>
                            <m:r>
                              <a:rPr lang="en-US" altLang="zh-CN" sz="2000" b="0" i="1" smtClean="0">
                                <a:latin typeface="Cambria Math" panose="02040503050406030204" pitchFamily="18" charset="0"/>
                                <a:ea typeface="微软雅黑" panose="020B0503020204020204" pitchFamily="34" charset="-122"/>
                              </a:rPr>
                              <m:t>+1</m:t>
                            </m:r>
                          </m:e>
                        </m:d>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𝑒</m:t>
                            </m:r>
                          </m:e>
                          <m:sup>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𝑛𝑘</m:t>
                            </m:r>
                          </m:sup>
                        </m:sSup>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𝐵</m:t>
                        </m:r>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41" name="文本框 40">
                  <a:extLst>
                    <a:ext uri="{FF2B5EF4-FFF2-40B4-BE49-F238E27FC236}">
                      <a16:creationId xmlns:a16="http://schemas.microsoft.com/office/drawing/2014/main" id="{27BB5B86-B0DE-443E-916A-7A5675119460}"/>
                    </a:ext>
                  </a:extLst>
                </p:cNvPr>
                <p:cNvSpPr txBox="1">
                  <a:spLocks noRot="1" noChangeAspect="1" noMove="1" noResize="1" noEditPoints="1" noAdjustHandles="1" noChangeArrowheads="1" noChangeShapeType="1" noTextEdit="1"/>
                </p:cNvSpPr>
                <p:nvPr/>
              </p:nvSpPr>
              <p:spPr>
                <a:xfrm>
                  <a:off x="8544798" y="4328490"/>
                  <a:ext cx="2562176" cy="313291"/>
                </a:xfrm>
                <a:prstGeom prst="rect">
                  <a:avLst/>
                </a:prstGeom>
                <a:blipFill>
                  <a:blip r:embed="rId7"/>
                  <a:stretch>
                    <a:fillRect t="-1961" b="-9804"/>
                  </a:stretch>
                </a:blipFill>
              </p:spPr>
              <p:txBody>
                <a:bodyPr/>
                <a:lstStyle/>
                <a:p>
                  <a:r>
                    <a:rPr lang="zh-CN" altLang="en-US">
                      <a:noFill/>
                    </a:rPr>
                    <a:t> </a:t>
                  </a:r>
                </a:p>
              </p:txBody>
            </p:sp>
          </mc:Fallback>
        </mc:AlternateContent>
        <p:sp>
          <p:nvSpPr>
            <p:cNvPr id="42" name="文本框 41">
              <a:extLst>
                <a:ext uri="{FF2B5EF4-FFF2-40B4-BE49-F238E27FC236}">
                  <a16:creationId xmlns:a16="http://schemas.microsoft.com/office/drawing/2014/main" id="{1C4B3EF7-0B3E-48FB-990D-AD05874A83D9}"/>
                </a:ext>
              </a:extLst>
            </p:cNvPr>
            <p:cNvSpPr txBox="1"/>
            <p:nvPr/>
          </p:nvSpPr>
          <p:spPr>
            <a:xfrm>
              <a:off x="7341698" y="4666339"/>
              <a:ext cx="4440446"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F: k-1</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k-2</a:t>
              </a:r>
              <a:r>
                <a:rPr lang="zh-CN" altLang="en-US" dirty="0">
                  <a:latin typeface="微软雅黑" panose="020B0503020204020204" pitchFamily="34" charset="-122"/>
                  <a:ea typeface="微软雅黑" panose="020B0503020204020204" pitchFamily="34" charset="-122"/>
                </a:rPr>
                <a:t>年平均腐蚀深度之和</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grpSp>
      <p:sp>
        <p:nvSpPr>
          <p:cNvPr id="43" name="矩形 42">
            <a:extLst>
              <a:ext uri="{FF2B5EF4-FFF2-40B4-BE49-F238E27FC236}">
                <a16:creationId xmlns:a16="http://schemas.microsoft.com/office/drawing/2014/main" id="{CD089D90-13D1-4897-8274-A08D432F9978}"/>
              </a:ext>
            </a:extLst>
          </p:cNvPr>
          <p:cNvSpPr/>
          <p:nvPr/>
        </p:nvSpPr>
        <p:spPr>
          <a:xfrm>
            <a:off x="6202254" y="435103"/>
            <a:ext cx="4185761" cy="461665"/>
          </a:xfrm>
          <a:prstGeom prst="rect">
            <a:avLst/>
          </a:prstGeom>
        </p:spPr>
        <p:txBody>
          <a:bodyPr wrap="none">
            <a:spAutoFit/>
          </a:bodyPr>
          <a:lstStyle/>
          <a:p>
            <a:r>
              <a:rPr lang="zh-CN" altLang="en-US" sz="2400" b="1" dirty="0">
                <a:latin typeface="微软雅黑" panose="020B0503020204020204" pitchFamily="34" charset="-122"/>
                <a:ea typeface="微软雅黑" panose="020B0503020204020204" pitchFamily="34" charset="-122"/>
              </a:rPr>
              <a:t>碳钢大气腐蚀传统的预测模型</a:t>
            </a:r>
          </a:p>
        </p:txBody>
      </p:sp>
      <p:sp>
        <p:nvSpPr>
          <p:cNvPr id="45" name="文本框 44">
            <a:extLst>
              <a:ext uri="{FF2B5EF4-FFF2-40B4-BE49-F238E27FC236}">
                <a16:creationId xmlns:a16="http://schemas.microsoft.com/office/drawing/2014/main" id="{86DD0917-45E5-43E3-BADA-4A6392C3AF15}"/>
              </a:ext>
            </a:extLst>
          </p:cNvPr>
          <p:cNvSpPr txBox="1"/>
          <p:nvPr/>
        </p:nvSpPr>
        <p:spPr>
          <a:xfrm>
            <a:off x="6263408" y="4642804"/>
            <a:ext cx="5245609"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模型的缺点</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模型仅在小范围数据内有效</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模型难以捕捉腐蚀过程的非线性变化</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模型表达能力有限</a:t>
            </a:r>
          </a:p>
        </p:txBody>
      </p:sp>
      <p:grpSp>
        <p:nvGrpSpPr>
          <p:cNvPr id="2" name="组合 1">
            <a:extLst>
              <a:ext uri="{FF2B5EF4-FFF2-40B4-BE49-F238E27FC236}">
                <a16:creationId xmlns:a16="http://schemas.microsoft.com/office/drawing/2014/main" id="{83B161BA-C2B7-4941-8D59-B225DBBA769A}"/>
              </a:ext>
            </a:extLst>
          </p:cNvPr>
          <p:cNvGrpSpPr/>
          <p:nvPr/>
        </p:nvGrpSpPr>
        <p:grpSpPr>
          <a:xfrm>
            <a:off x="6385634" y="4292501"/>
            <a:ext cx="2971097" cy="369332"/>
            <a:chOff x="6320319" y="4227190"/>
            <a:chExt cx="2971097" cy="369332"/>
          </a:xfrm>
        </p:grpSpPr>
        <p:sp>
          <p:nvSpPr>
            <p:cNvPr id="47" name="矩形 46">
              <a:extLst>
                <a:ext uri="{FF2B5EF4-FFF2-40B4-BE49-F238E27FC236}">
                  <a16:creationId xmlns:a16="http://schemas.microsoft.com/office/drawing/2014/main" id="{68462D41-54CD-4335-9BE1-801806AB12E5}"/>
                </a:ext>
              </a:extLst>
            </p:cNvPr>
            <p:cNvSpPr/>
            <p:nvPr/>
          </p:nvSpPr>
          <p:spPr>
            <a:xfrm>
              <a:off x="6320319" y="4244132"/>
              <a:ext cx="1225015" cy="338554"/>
            </a:xfrm>
            <a:prstGeom prst="rect">
              <a:avLst/>
            </a:prstGeom>
          </p:spPr>
          <p:txBody>
            <a:bodyPr wrap="none">
              <a:spAutoFit/>
            </a:bodyPr>
            <a:lstStyle/>
            <a:p>
              <a:r>
                <a:rPr lang="en-US" altLang="zh-CN" sz="1600" b="1" dirty="0">
                  <a:latin typeface="微软雅黑" panose="020B0503020204020204" pitchFamily="34" charset="-122"/>
                  <a:ea typeface="微软雅黑" panose="020B0503020204020204" pitchFamily="34" charset="-122"/>
                </a:rPr>
                <a:t>Model5</a:t>
              </a:r>
              <a:r>
                <a:rPr lang="en-US" altLang="zh-CN" sz="1600" b="1" baseline="30000" dirty="0">
                  <a:latin typeface="微软雅黑" panose="020B0503020204020204" pitchFamily="34" charset="-122"/>
                  <a:ea typeface="微软雅黑" panose="020B0503020204020204" pitchFamily="34" charset="-122"/>
                </a:rPr>
                <a:t>[5]</a:t>
              </a:r>
              <a:r>
                <a:rPr lang="en-US" altLang="zh-CN" sz="1600" b="1" dirty="0">
                  <a:latin typeface="微软雅黑" panose="020B0503020204020204" pitchFamily="34" charset="-122"/>
                  <a:ea typeface="微软雅黑" panose="020B0503020204020204" pitchFamily="34" charset="-122"/>
                </a:rPr>
                <a:t>:</a:t>
              </a:r>
              <a:endParaRPr lang="zh-CN" altLang="en-US" sz="1600" b="1" dirty="0">
                <a:latin typeface="微软雅黑" panose="020B0503020204020204" pitchFamily="34" charset="-122"/>
                <a:ea typeface="微软雅黑" panose="020B0503020204020204" pitchFamily="34" charset="-122"/>
              </a:endParaRPr>
            </a:p>
          </p:txBody>
        </p:sp>
        <p:sp>
          <p:nvSpPr>
            <p:cNvPr id="48" name="矩形 47">
              <a:extLst>
                <a:ext uri="{FF2B5EF4-FFF2-40B4-BE49-F238E27FC236}">
                  <a16:creationId xmlns:a16="http://schemas.microsoft.com/office/drawing/2014/main" id="{9E4E2963-12A5-4461-A1F1-9F55D7B4A50A}"/>
                </a:ext>
              </a:extLst>
            </p:cNvPr>
            <p:cNvSpPr/>
            <p:nvPr/>
          </p:nvSpPr>
          <p:spPr>
            <a:xfrm>
              <a:off x="7721756" y="4227190"/>
              <a:ext cx="1569660" cy="369332"/>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人工神经网络</a:t>
              </a:r>
            </a:p>
          </p:txBody>
        </p:sp>
      </p:grpSp>
      <p:grpSp>
        <p:nvGrpSpPr>
          <p:cNvPr id="5" name="组合 4">
            <a:extLst>
              <a:ext uri="{FF2B5EF4-FFF2-40B4-BE49-F238E27FC236}">
                <a16:creationId xmlns:a16="http://schemas.microsoft.com/office/drawing/2014/main" id="{ECF29EDF-792D-4A26-8B2C-F41A83DE0CA5}"/>
              </a:ext>
            </a:extLst>
          </p:cNvPr>
          <p:cNvGrpSpPr/>
          <p:nvPr/>
        </p:nvGrpSpPr>
        <p:grpSpPr>
          <a:xfrm>
            <a:off x="6344283" y="3673919"/>
            <a:ext cx="5496916" cy="671911"/>
            <a:chOff x="6344283" y="4013557"/>
            <a:chExt cx="5496916" cy="671911"/>
          </a:xfrm>
        </p:grpSpPr>
        <p:sp>
          <p:nvSpPr>
            <p:cNvPr id="46" name="矩形 45">
              <a:extLst>
                <a:ext uri="{FF2B5EF4-FFF2-40B4-BE49-F238E27FC236}">
                  <a16:creationId xmlns:a16="http://schemas.microsoft.com/office/drawing/2014/main" id="{72D12E40-77B2-415B-99FF-84BAA10E32F7}"/>
                </a:ext>
              </a:extLst>
            </p:cNvPr>
            <p:cNvSpPr/>
            <p:nvPr/>
          </p:nvSpPr>
          <p:spPr>
            <a:xfrm>
              <a:off x="6344283" y="4020504"/>
              <a:ext cx="1225015" cy="338554"/>
            </a:xfrm>
            <a:prstGeom prst="rect">
              <a:avLst/>
            </a:prstGeom>
          </p:spPr>
          <p:txBody>
            <a:bodyPr wrap="none">
              <a:spAutoFit/>
            </a:bodyPr>
            <a:lstStyle/>
            <a:p>
              <a:r>
                <a:rPr lang="en-US" altLang="zh-CN" sz="1600" b="1" dirty="0">
                  <a:latin typeface="微软雅黑" panose="020B0503020204020204" pitchFamily="34" charset="-122"/>
                  <a:ea typeface="微软雅黑" panose="020B0503020204020204" pitchFamily="34" charset="-122"/>
                </a:rPr>
                <a:t>Model4</a:t>
              </a:r>
              <a:r>
                <a:rPr lang="en-US" altLang="zh-CN" sz="1600" b="1" baseline="30000" dirty="0">
                  <a:latin typeface="微软雅黑" panose="020B0503020204020204" pitchFamily="34" charset="-122"/>
                  <a:ea typeface="微软雅黑" panose="020B0503020204020204" pitchFamily="34" charset="-122"/>
                </a:rPr>
                <a:t>[4]</a:t>
              </a:r>
              <a:r>
                <a:rPr lang="en-US" altLang="zh-CN" sz="1600" b="1" dirty="0">
                  <a:latin typeface="微软雅黑" panose="020B0503020204020204" pitchFamily="34" charset="-122"/>
                  <a:ea typeface="微软雅黑" panose="020B0503020204020204" pitchFamily="34" charset="-122"/>
                </a:rPr>
                <a:t>:</a:t>
              </a:r>
              <a:endParaRPr lang="zh-CN" altLang="en-US" sz="1600" b="1"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12B9EA61-CC3A-455B-9843-EDE531F2E0EC}"/>
                    </a:ext>
                  </a:extLst>
                </p:cNvPr>
                <p:cNvSpPr txBox="1"/>
                <p:nvPr/>
              </p:nvSpPr>
              <p:spPr>
                <a:xfrm>
                  <a:off x="7617542" y="4013557"/>
                  <a:ext cx="4223657" cy="307777"/>
                </a:xfrm>
                <a:prstGeom prst="rect">
                  <a:avLst/>
                </a:prstGeom>
                <a:noFill/>
              </p:spPr>
              <p:txBody>
                <a:bodyPr wrap="none" lIns="0" tIns="0" rIns="0" bIns="0" rtlCol="0">
                  <a:spAutoFit/>
                </a:bodyPr>
                <a:lstStyle/>
                <a:p>
                  <a:pPr algn="l"/>
                  <a:r>
                    <a:rPr lang="en-US" altLang="zh-CN" sz="2000" b="0" dirty="0">
                      <a:ea typeface="微软雅黑" panose="020B0503020204020204" pitchFamily="34" charset="-122"/>
                    </a:rPr>
                    <a:t>E</a:t>
                  </a:r>
                  <a14:m>
                    <m:oMath xmlns:m="http://schemas.openxmlformats.org/officeDocument/2006/math">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𝐵</m:t>
                      </m:r>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微软雅黑" panose="020B0503020204020204" pitchFamily="34" charset="-122"/>
                            </a:rPr>
                            <m:t>𝐶𝑙</m:t>
                          </m:r>
                        </m:e>
                        <m:sup>
                          <m:r>
                            <a:rPr lang="en-US" altLang="zh-CN" sz="2000" b="0" i="1" smtClean="0">
                              <a:latin typeface="Cambria Math" panose="02040503050406030204" pitchFamily="18" charset="0"/>
                              <a:ea typeface="微软雅黑" panose="020B0503020204020204" pitchFamily="34" charset="-122"/>
                            </a:rPr>
                            <m:t>−</m:t>
                          </m:r>
                        </m:sup>
                      </m:sSup>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𝐶</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微软雅黑" panose="020B0503020204020204" pitchFamily="34" charset="-122"/>
                        </a:rPr>
                        <m:t>𝑆</m:t>
                      </m:r>
                      <m:sSub>
                        <m:sSubPr>
                          <m:ctrlPr>
                            <a:rPr lang="en-US" altLang="zh-CN" sz="2000" b="0" i="1" smtClean="0">
                              <a:latin typeface="Cambria Math" panose="02040503050406030204" pitchFamily="18" charset="0"/>
                              <a:ea typeface="微软雅黑" panose="020B0503020204020204" pitchFamily="34" charset="-122"/>
                            </a:rPr>
                          </m:ctrlPr>
                        </m:sSubPr>
                        <m:e>
                          <m:r>
                            <a:rPr lang="en-US" altLang="zh-CN" sz="2000" b="0" i="1" smtClean="0">
                              <a:latin typeface="Cambria Math" panose="02040503050406030204" pitchFamily="18" charset="0"/>
                              <a:ea typeface="微软雅黑" panose="020B0503020204020204" pitchFamily="34" charset="-122"/>
                            </a:rPr>
                            <m:t>𝑂</m:t>
                          </m:r>
                        </m:e>
                        <m:sub>
                          <m:r>
                            <a:rPr lang="en-US" altLang="zh-CN" sz="2000" b="0" i="1" smtClean="0">
                              <a:latin typeface="Cambria Math" panose="02040503050406030204" pitchFamily="18" charset="0"/>
                              <a:ea typeface="微软雅黑" panose="020B0503020204020204" pitchFamily="34" charset="-122"/>
                            </a:rPr>
                            <m:t>2</m:t>
                          </m:r>
                        </m:sub>
                      </m:sSub>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Cambria Math" panose="02040503050406030204" pitchFamily="18" charset="0"/>
                        </a:rPr>
                        <m:t>×</m:t>
                      </m:r>
                      <m:r>
                        <a:rPr lang="en-US" altLang="zh-CN" sz="2000" b="0" i="1" smtClean="0">
                          <a:latin typeface="Cambria Math" panose="02040503050406030204" pitchFamily="18" charset="0"/>
                          <a:ea typeface="微软雅黑" panose="020B0503020204020204" pitchFamily="34" charset="-122"/>
                        </a:rPr>
                        <m:t>𝑇𝑂𝑊</m:t>
                      </m:r>
                    </m:oMath>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3" name="文本框 2">
                  <a:extLst>
                    <a:ext uri="{FF2B5EF4-FFF2-40B4-BE49-F238E27FC236}">
                      <a16:creationId xmlns:a16="http://schemas.microsoft.com/office/drawing/2014/main" id="{12B9EA61-CC3A-455B-9843-EDE531F2E0EC}"/>
                    </a:ext>
                  </a:extLst>
                </p:cNvPr>
                <p:cNvSpPr txBox="1">
                  <a:spLocks noRot="1" noChangeAspect="1" noMove="1" noResize="1" noEditPoints="1" noAdjustHandles="1" noChangeArrowheads="1" noChangeShapeType="1" noTextEdit="1"/>
                </p:cNvSpPr>
                <p:nvPr/>
              </p:nvSpPr>
              <p:spPr>
                <a:xfrm>
                  <a:off x="7617542" y="4013557"/>
                  <a:ext cx="4223657" cy="307777"/>
                </a:xfrm>
                <a:prstGeom prst="rect">
                  <a:avLst/>
                </a:prstGeom>
                <a:blipFill>
                  <a:blip r:embed="rId8"/>
                  <a:stretch>
                    <a:fillRect l="-3757" t="-26000" r="-1012" b="-50000"/>
                  </a:stretch>
                </a:blipFill>
              </p:spPr>
              <p:txBody>
                <a:bodyPr/>
                <a:lstStyle/>
                <a:p>
                  <a:r>
                    <a:rPr lang="zh-CN" altLang="en-US">
                      <a:noFill/>
                    </a:rPr>
                    <a:t> </a:t>
                  </a:r>
                </a:p>
              </p:txBody>
            </p:sp>
          </mc:Fallback>
        </mc:AlternateContent>
        <p:sp>
          <p:nvSpPr>
            <p:cNvPr id="4" name="矩形 3">
              <a:extLst>
                <a:ext uri="{FF2B5EF4-FFF2-40B4-BE49-F238E27FC236}">
                  <a16:creationId xmlns:a16="http://schemas.microsoft.com/office/drawing/2014/main" id="{2138D298-1EA6-4A2C-BAB1-F5F565833DC7}"/>
                </a:ext>
              </a:extLst>
            </p:cNvPr>
            <p:cNvSpPr/>
            <p:nvPr/>
          </p:nvSpPr>
          <p:spPr>
            <a:xfrm>
              <a:off x="6357593" y="4316136"/>
              <a:ext cx="5075946" cy="369332"/>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E: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A,B,C,D</a:t>
              </a:r>
              <a:r>
                <a:rPr lang="zh-CN" altLang="en-US" dirty="0">
                  <a:latin typeface="微软雅黑" panose="020B0503020204020204" pitchFamily="34" charset="-122"/>
                  <a:ea typeface="微软雅黑" panose="020B0503020204020204" pitchFamily="34" charset="-122"/>
                </a:rPr>
                <a:t>：待定系数</a:t>
              </a:r>
              <a:endParaRPr lang="zh-CN" altLang="en-US" dirty="0"/>
            </a:p>
          </p:txBody>
        </p:sp>
      </p:grpSp>
      <p:sp>
        <p:nvSpPr>
          <p:cNvPr id="50" name="文本框 49">
            <a:extLst>
              <a:ext uri="{FF2B5EF4-FFF2-40B4-BE49-F238E27FC236}">
                <a16:creationId xmlns:a16="http://schemas.microsoft.com/office/drawing/2014/main" id="{86784A18-8C96-453B-B3D8-642F7FA6B2C4}"/>
              </a:ext>
            </a:extLst>
          </p:cNvPr>
          <p:cNvSpPr txBox="1"/>
          <p:nvPr/>
        </p:nvSpPr>
        <p:spPr>
          <a:xfrm>
            <a:off x="-78377" y="5927645"/>
            <a:ext cx="12192000" cy="938719"/>
          </a:xfrm>
          <a:prstGeom prst="rect">
            <a:avLst/>
          </a:prstGeom>
          <a:noFill/>
        </p:spPr>
        <p:txBody>
          <a:bodyPr wrap="square" rtlCol="0">
            <a:spAutoFit/>
          </a:bodyPr>
          <a:lstStyle/>
          <a:p>
            <a:r>
              <a:rPr lang="en-US" altLang="zh-CN" sz="1100" dirty="0"/>
              <a:t>[1]</a:t>
            </a:r>
            <a:r>
              <a:rPr lang="en-US" altLang="zh-CN" sz="1100" dirty="0" err="1"/>
              <a:t>Panchenko</a:t>
            </a:r>
            <a:r>
              <a:rPr lang="en-US" altLang="zh-CN" sz="1100" dirty="0"/>
              <a:t> Y M, </a:t>
            </a:r>
            <a:r>
              <a:rPr lang="en-US" altLang="zh-CN" sz="1100" dirty="0" err="1"/>
              <a:t>Marshakov</a:t>
            </a:r>
            <a:r>
              <a:rPr lang="en-US" altLang="zh-CN" sz="1100" dirty="0"/>
              <a:t> A I. Prediction of First-Year Corrosion Losses of Carbon Steel and Zinc in Continental Regions.[J]. Materials, 2017, 10(4):422.</a:t>
            </a:r>
          </a:p>
          <a:p>
            <a:r>
              <a:rPr lang="en-US" altLang="zh-CN" sz="1100" dirty="0"/>
              <a:t>[2]Institution B S. Corrosion of metals and alloys. Corrosivity of atmospheres. Guiding values for the corrosivity categories[J].</a:t>
            </a:r>
          </a:p>
          <a:p>
            <a:r>
              <a:rPr lang="en-US" altLang="zh-CN" sz="1100" dirty="0"/>
              <a:t>[3]</a:t>
            </a:r>
            <a:r>
              <a:rPr lang="zh-CN" altLang="en-US" sz="1100" dirty="0"/>
              <a:t>唐其环</a:t>
            </a:r>
            <a:r>
              <a:rPr lang="en-US" altLang="zh-CN" sz="1100" dirty="0"/>
              <a:t>. </a:t>
            </a:r>
            <a:r>
              <a:rPr lang="zh-CN" altLang="en-US" sz="1100" dirty="0"/>
              <a:t>用</a:t>
            </a:r>
            <a:r>
              <a:rPr lang="en-US" altLang="zh-CN" sz="1100" dirty="0"/>
              <a:t>GM(1 1)</a:t>
            </a:r>
            <a:r>
              <a:rPr lang="zh-CN" altLang="en-US" sz="1100" dirty="0"/>
              <a:t>模型拟合大气腐蚀数据</a:t>
            </a:r>
            <a:r>
              <a:rPr lang="en-US" altLang="zh-CN" sz="1100" dirty="0"/>
              <a:t>[J]. </a:t>
            </a:r>
            <a:r>
              <a:rPr lang="zh-CN" altLang="en-US" sz="1100" dirty="0"/>
              <a:t>腐蚀与防护</a:t>
            </a:r>
            <a:r>
              <a:rPr lang="en-US" altLang="zh-CN" sz="1100" dirty="0"/>
              <a:t>, 1993(1).</a:t>
            </a:r>
          </a:p>
          <a:p>
            <a:r>
              <a:rPr lang="en-US" altLang="zh-CN" sz="1100" dirty="0"/>
              <a:t>[4] Chico B, Fuente D </a:t>
            </a:r>
            <a:r>
              <a:rPr lang="en-US" altLang="zh-CN" sz="1100" dirty="0" err="1"/>
              <a:t>D</a:t>
            </a:r>
            <a:r>
              <a:rPr lang="en-US" altLang="zh-CN" sz="1100" dirty="0"/>
              <a:t> L, Díaz I, et al. Annual Atmospheric Corrosion of Carbon Steel Worldwide. An Integration of ISOCORRAG, ICP/UNECE and MICAT Databases[J]. Materials, 2017, 10(6).</a:t>
            </a:r>
          </a:p>
          <a:p>
            <a:r>
              <a:rPr lang="en-US" altLang="zh-CN" sz="1100" dirty="0"/>
              <a:t>[5] Pintos S, </a:t>
            </a:r>
            <a:r>
              <a:rPr lang="en-US" altLang="zh-CN" sz="1100" dirty="0" err="1"/>
              <a:t>Queipo</a:t>
            </a:r>
            <a:r>
              <a:rPr lang="en-US" altLang="zh-CN" sz="1100" dirty="0"/>
              <a:t> N V, </a:t>
            </a:r>
            <a:r>
              <a:rPr lang="en-US" altLang="zh-CN" sz="1100" dirty="0" err="1"/>
              <a:t>Rincón</a:t>
            </a:r>
            <a:r>
              <a:rPr lang="en-US" altLang="zh-CN" sz="1100" dirty="0"/>
              <a:t> O T D, et al. Artificial neural network modeling of atmospheric corrosion in the MICAT project[J]. Corrosion Science, 2000, 42(1):35-52.</a:t>
            </a:r>
          </a:p>
        </p:txBody>
      </p:sp>
    </p:spTree>
    <p:extLst>
      <p:ext uri="{BB962C8B-B14F-4D97-AF65-F5344CB8AC3E}">
        <p14:creationId xmlns:p14="http://schemas.microsoft.com/office/powerpoint/2010/main" val="4010850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DC90BE28-BAA0-4BCC-949B-2B22941A2C01}"/>
              </a:ext>
            </a:extLst>
          </p:cNvPr>
          <p:cNvSpPr txBox="1"/>
          <p:nvPr/>
        </p:nvSpPr>
        <p:spPr>
          <a:xfrm>
            <a:off x="78377" y="0"/>
            <a:ext cx="9318577"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研究现状</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焊接接头成分、硬度与腐蚀性能之间的关系模型</a:t>
            </a:r>
          </a:p>
        </p:txBody>
      </p:sp>
      <p:pic>
        <p:nvPicPr>
          <p:cNvPr id="15" name="图片 14">
            <a:extLst>
              <a:ext uri="{FF2B5EF4-FFF2-40B4-BE49-F238E27FC236}">
                <a16:creationId xmlns:a16="http://schemas.microsoft.com/office/drawing/2014/main" id="{0A845E78-B9E9-48F5-9B93-BAA09351B652}"/>
              </a:ext>
            </a:extLst>
          </p:cNvPr>
          <p:cNvPicPr/>
          <p:nvPr/>
        </p:nvPicPr>
        <p:blipFill>
          <a:blip r:embed="rId2"/>
          <a:stretch>
            <a:fillRect/>
          </a:stretch>
        </p:blipFill>
        <p:spPr>
          <a:xfrm>
            <a:off x="78377" y="898770"/>
            <a:ext cx="5759286" cy="5060460"/>
          </a:xfrm>
          <a:prstGeom prst="rect">
            <a:avLst/>
          </a:prstGeom>
        </p:spPr>
      </p:pic>
      <p:sp>
        <p:nvSpPr>
          <p:cNvPr id="2" name="矩形 1">
            <a:extLst>
              <a:ext uri="{FF2B5EF4-FFF2-40B4-BE49-F238E27FC236}">
                <a16:creationId xmlns:a16="http://schemas.microsoft.com/office/drawing/2014/main" id="{F8612796-B6E8-4623-805B-17CBED7689CF}"/>
              </a:ext>
            </a:extLst>
          </p:cNvPr>
          <p:cNvSpPr/>
          <p:nvPr/>
        </p:nvSpPr>
        <p:spPr>
          <a:xfrm>
            <a:off x="6203950" y="898770"/>
            <a:ext cx="5329646" cy="1323439"/>
          </a:xfrm>
          <a:prstGeom prst="rect">
            <a:avLst/>
          </a:prstGeom>
        </p:spPr>
        <p:txBody>
          <a:bodyPr wrap="square">
            <a:spAutoFit/>
          </a:bodyPr>
          <a:lstStyle/>
          <a:p>
            <a:r>
              <a:rPr lang="zh-CN" altLang="en-US" sz="2000" dirty="0">
                <a:latin typeface="微软雅黑" panose="020B0503020204020204" pitchFamily="34" charset="-122"/>
                <a:ea typeface="微软雅黑" panose="020B0503020204020204" pitchFamily="34" charset="-122"/>
              </a:rPr>
              <a:t>当两种不同金属焊接时，因电焊造成的高温会导致焊缝区和热影响区材料的成分和组织发生较大的变化，从而为</a:t>
            </a:r>
            <a:r>
              <a:rPr lang="zh-CN" altLang="en-US" sz="2000" b="1" dirty="0">
                <a:solidFill>
                  <a:srgbClr val="FF0000"/>
                </a:solidFill>
                <a:latin typeface="微软雅黑" panose="020B0503020204020204" pitchFamily="34" charset="-122"/>
                <a:ea typeface="微软雅黑" panose="020B0503020204020204" pitchFamily="34" charset="-122"/>
              </a:rPr>
              <a:t>高通量的材料成分分布</a:t>
            </a:r>
            <a:r>
              <a:rPr lang="zh-CN" altLang="en-US" sz="2000" dirty="0">
                <a:latin typeface="微软雅黑" panose="020B0503020204020204" pitchFamily="34" charset="-122"/>
                <a:ea typeface="微软雅黑" panose="020B0503020204020204" pitchFamily="34" charset="-122"/>
              </a:rPr>
              <a:t>提供了温床。</a:t>
            </a:r>
          </a:p>
        </p:txBody>
      </p:sp>
      <p:sp>
        <p:nvSpPr>
          <p:cNvPr id="16" name="文本框 15">
            <a:extLst>
              <a:ext uri="{FF2B5EF4-FFF2-40B4-BE49-F238E27FC236}">
                <a16:creationId xmlns:a16="http://schemas.microsoft.com/office/drawing/2014/main" id="{6CB9BBA7-29CC-494F-BE81-681859B55E86}"/>
              </a:ext>
            </a:extLst>
          </p:cNvPr>
          <p:cNvSpPr txBox="1"/>
          <p:nvPr/>
        </p:nvSpPr>
        <p:spPr>
          <a:xfrm>
            <a:off x="6203950" y="2597759"/>
            <a:ext cx="5689373" cy="107721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已具备的信息</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经电化学实验测试得到材料的</a:t>
            </a:r>
            <a:r>
              <a:rPr lang="zh-CN" altLang="en-US" sz="2000" b="1" dirty="0">
                <a:solidFill>
                  <a:srgbClr val="FF0000"/>
                </a:solidFill>
                <a:latin typeface="微软雅黑" panose="020B0503020204020204" pitchFamily="34" charset="-122"/>
                <a:ea typeface="微软雅黑" panose="020B0503020204020204" pitchFamily="34" charset="-122"/>
              </a:rPr>
              <a:t>腐蚀性能</a:t>
            </a:r>
            <a:endParaRPr lang="en-US" altLang="zh-CN" sz="2000" b="1" dirty="0">
              <a:solidFill>
                <a:srgbClr val="FF0000"/>
              </a:solidFill>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经硬度测试得到材料的</a:t>
            </a:r>
            <a:r>
              <a:rPr lang="zh-CN" altLang="en-US" sz="2000" b="1" dirty="0">
                <a:solidFill>
                  <a:srgbClr val="FF0000"/>
                </a:solidFill>
                <a:latin typeface="微软雅黑" panose="020B0503020204020204" pitchFamily="34" charset="-122"/>
                <a:ea typeface="微软雅黑" panose="020B0503020204020204" pitchFamily="34" charset="-122"/>
              </a:rPr>
              <a:t>硬度信息</a:t>
            </a:r>
            <a:endParaRPr lang="en-US" altLang="zh-CN" sz="2000" b="1" dirty="0">
              <a:solidFill>
                <a:srgbClr val="FF0000"/>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6ED525FB-21D0-48BA-8316-7BD6E8C0CC49}"/>
              </a:ext>
            </a:extLst>
          </p:cNvPr>
          <p:cNvSpPr txBox="1"/>
          <p:nvPr/>
        </p:nvSpPr>
        <p:spPr>
          <a:xfrm>
            <a:off x="6203950" y="4050527"/>
            <a:ext cx="5689373" cy="107721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期望结果</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通过一定的</a:t>
            </a:r>
            <a:r>
              <a:rPr lang="zh-CN" altLang="en-US" sz="2000" b="1" dirty="0">
                <a:solidFill>
                  <a:srgbClr val="FF0000"/>
                </a:solidFill>
                <a:latin typeface="微软雅黑" panose="020B0503020204020204" pitchFamily="34" charset="-122"/>
                <a:ea typeface="微软雅黑" panose="020B0503020204020204" pitchFamily="34" charset="-122"/>
              </a:rPr>
              <a:t>模型</a:t>
            </a:r>
            <a:r>
              <a:rPr lang="zh-CN" altLang="en-US" sz="2000" dirty="0">
                <a:latin typeface="微软雅黑" panose="020B0503020204020204" pitchFamily="34" charset="-122"/>
                <a:ea typeface="微软雅黑" panose="020B0503020204020204" pitchFamily="34" charset="-122"/>
              </a:rPr>
              <a:t>建立材料成分、硬度与材料腐蚀性能的</a:t>
            </a:r>
            <a:r>
              <a:rPr lang="zh-CN" altLang="en-US" sz="2000" b="1" dirty="0">
                <a:solidFill>
                  <a:srgbClr val="FF0000"/>
                </a:solidFill>
                <a:latin typeface="微软雅黑" panose="020B0503020204020204" pitchFamily="34" charset="-122"/>
                <a:ea typeface="微软雅黑" panose="020B0503020204020204" pitchFamily="34" charset="-122"/>
              </a:rPr>
              <a:t>关系</a:t>
            </a:r>
          </a:p>
        </p:txBody>
      </p:sp>
    </p:spTree>
    <p:extLst>
      <p:ext uri="{BB962C8B-B14F-4D97-AF65-F5344CB8AC3E}">
        <p14:creationId xmlns:p14="http://schemas.microsoft.com/office/powerpoint/2010/main" val="27182523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6A7F59A9-1188-46DB-814F-6FD7E25F1411}"/>
              </a:ext>
            </a:extLst>
          </p:cNvPr>
          <p:cNvSpPr txBox="1"/>
          <p:nvPr/>
        </p:nvSpPr>
        <p:spPr>
          <a:xfrm>
            <a:off x="78377" y="0"/>
            <a:ext cx="9318577"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研究现状</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焊接接头成分、硬度与腐蚀性能之间的关系模型</a:t>
            </a:r>
          </a:p>
        </p:txBody>
      </p:sp>
      <p:sp>
        <p:nvSpPr>
          <p:cNvPr id="6" name="文本框 5">
            <a:extLst>
              <a:ext uri="{FF2B5EF4-FFF2-40B4-BE49-F238E27FC236}">
                <a16:creationId xmlns:a16="http://schemas.microsoft.com/office/drawing/2014/main" id="{ED83D906-5275-4A77-B89A-937005F0F077}"/>
              </a:ext>
            </a:extLst>
          </p:cNvPr>
          <p:cNvSpPr txBox="1"/>
          <p:nvPr/>
        </p:nvSpPr>
        <p:spPr>
          <a:xfrm>
            <a:off x="78377" y="523220"/>
            <a:ext cx="9052560" cy="200054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描述定性关系的相关工作</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王宝森研究过铁素体不锈钢的焊接热影响区</a:t>
            </a:r>
            <a:r>
              <a:rPr lang="zh-CN" altLang="en-US" sz="2000" b="1" dirty="0">
                <a:latin typeface="微软雅黑" panose="020B0503020204020204" pitchFamily="34" charset="-122"/>
                <a:ea typeface="微软雅黑" panose="020B0503020204020204" pitchFamily="34" charset="-122"/>
              </a:rPr>
              <a:t>组织特征</a:t>
            </a:r>
            <a:r>
              <a:rPr lang="en-US" altLang="zh-CN" sz="2000" baseline="30000" dirty="0">
                <a:latin typeface="微软雅黑" panose="020B0503020204020204" pitchFamily="34" charset="-122"/>
                <a:ea typeface="微软雅黑" panose="020B0503020204020204" pitchFamily="34" charset="-122"/>
              </a:rPr>
              <a:t>[1]</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包晔峰分析过</a:t>
            </a:r>
            <a:r>
              <a:rPr lang="en-US" altLang="zh-CN" sz="2000" dirty="0">
                <a:latin typeface="微软雅黑" panose="020B0503020204020204" pitchFamily="34" charset="-122"/>
                <a:ea typeface="微软雅黑" panose="020B0503020204020204" pitchFamily="34" charset="-122"/>
              </a:rPr>
              <a:t>2205</a:t>
            </a:r>
            <a:r>
              <a:rPr lang="zh-CN" altLang="en-US" sz="2000" dirty="0">
                <a:latin typeface="微软雅黑" panose="020B0503020204020204" pitchFamily="34" charset="-122"/>
                <a:ea typeface="微软雅黑" panose="020B0503020204020204" pitchFamily="34" charset="-122"/>
              </a:rPr>
              <a:t>双相不锈钢焊接接头微区</a:t>
            </a:r>
            <a:r>
              <a:rPr lang="zh-CN" altLang="en-US" sz="2000" b="1" dirty="0">
                <a:latin typeface="微软雅黑" panose="020B0503020204020204" pitchFamily="34" charset="-122"/>
                <a:ea typeface="微软雅黑" panose="020B0503020204020204" pitchFamily="34" charset="-122"/>
              </a:rPr>
              <a:t>耐点蚀性能</a:t>
            </a:r>
            <a:r>
              <a:rPr lang="en-US" altLang="zh-CN" sz="2000" baseline="30000" dirty="0">
                <a:latin typeface="微软雅黑" panose="020B0503020204020204" pitchFamily="34" charset="-122"/>
                <a:ea typeface="微软雅黑" panose="020B0503020204020204" pitchFamily="34" charset="-122"/>
              </a:rPr>
              <a:t>[2]</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罗辉研究过焊接工艺参数对奥氏体不锈钢焊接接头</a:t>
            </a:r>
            <a:r>
              <a:rPr lang="zh-CN" altLang="en-US" sz="2000" b="1" dirty="0">
                <a:latin typeface="微软雅黑" panose="020B0503020204020204" pitchFamily="34" charset="-122"/>
                <a:ea typeface="微软雅黑" panose="020B0503020204020204" pitchFamily="34" charset="-122"/>
              </a:rPr>
              <a:t>腐蚀行为</a:t>
            </a:r>
            <a:r>
              <a:rPr lang="zh-CN" altLang="en-US" sz="2000" dirty="0">
                <a:latin typeface="微软雅黑" panose="020B0503020204020204" pitchFamily="34" charset="-122"/>
                <a:ea typeface="微软雅黑" panose="020B0503020204020204" pitchFamily="34" charset="-122"/>
              </a:rPr>
              <a:t>的影响</a:t>
            </a:r>
            <a:r>
              <a:rPr lang="en-US" altLang="zh-CN" sz="2000" baseline="30000" dirty="0">
                <a:latin typeface="微软雅黑" panose="020B0503020204020204" pitchFamily="34" charset="-122"/>
                <a:ea typeface="微软雅黑" panose="020B0503020204020204" pitchFamily="34" charset="-122"/>
              </a:rPr>
              <a:t>[3]</a:t>
            </a: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Martin</a:t>
            </a:r>
            <a:r>
              <a:rPr lang="zh-CN" altLang="en-US" sz="2000" dirty="0">
                <a:latin typeface="微软雅黑" panose="020B0503020204020204" pitchFamily="34" charset="-122"/>
                <a:ea typeface="微软雅黑" panose="020B0503020204020204" pitchFamily="34" charset="-122"/>
              </a:rPr>
              <a:t>等人使用微区电化学对奥氏体不锈钢焊接接头的</a:t>
            </a:r>
            <a:r>
              <a:rPr lang="zh-CN" altLang="en-US" sz="2000" b="1" dirty="0">
                <a:latin typeface="微软雅黑" panose="020B0503020204020204" pitchFamily="34" charset="-122"/>
                <a:ea typeface="微软雅黑" panose="020B0503020204020204" pitchFamily="34" charset="-122"/>
              </a:rPr>
              <a:t>腐蚀性能</a:t>
            </a:r>
            <a:r>
              <a:rPr lang="zh-CN" altLang="en-US" sz="2000" dirty="0">
                <a:latin typeface="微软雅黑" panose="020B0503020204020204" pitchFamily="34" charset="-122"/>
                <a:ea typeface="微软雅黑" panose="020B0503020204020204" pitchFamily="34" charset="-122"/>
              </a:rPr>
              <a:t>进行研究</a:t>
            </a:r>
            <a:r>
              <a:rPr lang="en-US" altLang="zh-CN" sz="2000" baseline="30000" dirty="0">
                <a:latin typeface="微软雅黑" panose="020B0503020204020204" pitchFamily="34" charset="-122"/>
                <a:ea typeface="微软雅黑" panose="020B0503020204020204" pitchFamily="34" charset="-122"/>
              </a:rPr>
              <a:t>[4]</a:t>
            </a: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Ming</a:t>
            </a:r>
            <a:r>
              <a:rPr lang="zh-CN" altLang="en-US" sz="2000" dirty="0">
                <a:latin typeface="微软雅黑" panose="020B0503020204020204" pitchFamily="34" charset="-122"/>
                <a:ea typeface="微软雅黑" panose="020B0503020204020204" pitchFamily="34" charset="-122"/>
              </a:rPr>
              <a:t>等人对国产异种金属焊接安全端接头进行</a:t>
            </a:r>
            <a:r>
              <a:rPr lang="zh-CN" altLang="en-US" sz="2000" b="1" dirty="0">
                <a:latin typeface="微软雅黑" panose="020B0503020204020204" pitchFamily="34" charset="-122"/>
                <a:ea typeface="微软雅黑" panose="020B0503020204020204" pitchFamily="34" charset="-122"/>
              </a:rPr>
              <a:t>微观表征</a:t>
            </a:r>
            <a:r>
              <a:rPr lang="en-US" altLang="zh-CN" sz="2000" baseline="30000" dirty="0">
                <a:latin typeface="微软雅黑" panose="020B0503020204020204" pitchFamily="34" charset="-122"/>
                <a:ea typeface="微软雅黑" panose="020B0503020204020204" pitchFamily="34" charset="-122"/>
              </a:rPr>
              <a:t>[5]</a:t>
            </a:r>
          </a:p>
        </p:txBody>
      </p:sp>
      <p:sp>
        <p:nvSpPr>
          <p:cNvPr id="7" name="文本框 6">
            <a:extLst>
              <a:ext uri="{FF2B5EF4-FFF2-40B4-BE49-F238E27FC236}">
                <a16:creationId xmlns:a16="http://schemas.microsoft.com/office/drawing/2014/main" id="{A0826691-2028-4349-A13F-82CF1C17E235}"/>
              </a:ext>
            </a:extLst>
          </p:cNvPr>
          <p:cNvSpPr txBox="1"/>
          <p:nvPr/>
        </p:nvSpPr>
        <p:spPr>
          <a:xfrm>
            <a:off x="0" y="5411450"/>
            <a:ext cx="12192000" cy="1446550"/>
          </a:xfrm>
          <a:prstGeom prst="rect">
            <a:avLst/>
          </a:prstGeom>
          <a:noFill/>
        </p:spPr>
        <p:txBody>
          <a:bodyPr wrap="square" rtlCol="0">
            <a:spAutoFit/>
          </a:bodyPr>
          <a:lstStyle/>
          <a:p>
            <a:r>
              <a:rPr lang="en-US" altLang="zh-CN" sz="1100" dirty="0"/>
              <a:t>[1]</a:t>
            </a:r>
            <a:r>
              <a:rPr lang="zh-CN" altLang="en-US" sz="1100" dirty="0"/>
              <a:t>王宝森</a:t>
            </a:r>
            <a:r>
              <a:rPr lang="en-US" altLang="zh-CN" sz="1100" dirty="0"/>
              <a:t>, </a:t>
            </a:r>
            <a:r>
              <a:rPr lang="zh-CN" altLang="en-US" sz="1100" dirty="0"/>
              <a:t>马立</a:t>
            </a:r>
            <a:r>
              <a:rPr lang="en-US" altLang="zh-CN" sz="1100" dirty="0"/>
              <a:t>, </a:t>
            </a:r>
            <a:r>
              <a:rPr lang="zh-CN" altLang="en-US" sz="1100" dirty="0"/>
              <a:t>叶晓宁</a:t>
            </a:r>
            <a:r>
              <a:rPr lang="en-US" altLang="zh-CN" sz="1100" dirty="0"/>
              <a:t>,</a:t>
            </a:r>
            <a:r>
              <a:rPr lang="zh-CN" altLang="en-US" sz="1100" dirty="0"/>
              <a:t>等</a:t>
            </a:r>
            <a:r>
              <a:rPr lang="en-US" altLang="zh-CN" sz="1100" dirty="0"/>
              <a:t>. 12%Cr</a:t>
            </a:r>
            <a:r>
              <a:rPr lang="zh-CN" altLang="en-US" sz="1100" dirty="0"/>
              <a:t>铁素体不锈钢的焊接热影响区组织特征</a:t>
            </a:r>
            <a:r>
              <a:rPr lang="en-US" altLang="zh-CN" sz="1100" dirty="0"/>
              <a:t>[J]. </a:t>
            </a:r>
            <a:r>
              <a:rPr lang="zh-CN" altLang="en-US" sz="1100" dirty="0"/>
              <a:t>宝钢技术</a:t>
            </a:r>
            <a:r>
              <a:rPr lang="en-US" altLang="zh-CN" sz="1100" dirty="0"/>
              <a:t>, 2007(3):70-73.</a:t>
            </a:r>
          </a:p>
          <a:p>
            <a:r>
              <a:rPr lang="en-US" altLang="zh-CN" sz="1100" dirty="0"/>
              <a:t>[2]</a:t>
            </a:r>
            <a:r>
              <a:rPr lang="zh-CN" altLang="en-US" sz="1100" dirty="0"/>
              <a:t>包晔峰</a:t>
            </a:r>
            <a:r>
              <a:rPr lang="en-US" altLang="zh-CN" sz="1100" dirty="0"/>
              <a:t>, </a:t>
            </a:r>
            <a:r>
              <a:rPr lang="zh-CN" altLang="en-US" sz="1100" dirty="0"/>
              <a:t>胡网勤</a:t>
            </a:r>
            <a:r>
              <a:rPr lang="en-US" altLang="zh-CN" sz="1100" dirty="0"/>
              <a:t>, </a:t>
            </a:r>
            <a:r>
              <a:rPr lang="zh-CN" altLang="en-US" sz="1100" dirty="0"/>
              <a:t>蒋永锋</a:t>
            </a:r>
            <a:r>
              <a:rPr lang="en-US" altLang="zh-CN" sz="1100" dirty="0"/>
              <a:t>,</a:t>
            </a:r>
            <a:r>
              <a:rPr lang="zh-CN" altLang="en-US" sz="1100" dirty="0"/>
              <a:t>等</a:t>
            </a:r>
            <a:r>
              <a:rPr lang="en-US" altLang="zh-CN" sz="1100" dirty="0"/>
              <a:t>. 2205</a:t>
            </a:r>
            <a:r>
              <a:rPr lang="zh-CN" altLang="en-US" sz="1100" dirty="0"/>
              <a:t>双相不锈钢焊接接头微区耐点蚀性能分析</a:t>
            </a:r>
            <a:r>
              <a:rPr lang="en-US" altLang="zh-CN" sz="1100" dirty="0"/>
              <a:t>[J]. </a:t>
            </a:r>
            <a:r>
              <a:rPr lang="zh-CN" altLang="en-US" sz="1100" dirty="0"/>
              <a:t>焊接学报</a:t>
            </a:r>
            <a:r>
              <a:rPr lang="en-US" altLang="zh-CN" sz="1100" dirty="0"/>
              <a:t>, 2011, 32(11):81-84.</a:t>
            </a:r>
          </a:p>
          <a:p>
            <a:r>
              <a:rPr lang="en-US" altLang="zh-CN" sz="1100" dirty="0"/>
              <a:t>[3]</a:t>
            </a:r>
            <a:r>
              <a:rPr lang="zh-CN" altLang="en-US" sz="1100" dirty="0"/>
              <a:t>罗辉</a:t>
            </a:r>
            <a:r>
              <a:rPr lang="en-US" altLang="zh-CN" sz="1100" dirty="0"/>
              <a:t>, </a:t>
            </a:r>
            <a:r>
              <a:rPr lang="zh-CN" altLang="en-US" sz="1100" dirty="0"/>
              <a:t>赵忠魁</a:t>
            </a:r>
            <a:r>
              <a:rPr lang="en-US" altLang="zh-CN" sz="1100" dirty="0"/>
              <a:t>, </a:t>
            </a:r>
            <a:r>
              <a:rPr lang="zh-CN" altLang="en-US" sz="1100" dirty="0"/>
              <a:t>冯立明</a:t>
            </a:r>
            <a:r>
              <a:rPr lang="en-US" altLang="zh-CN" sz="1100" dirty="0"/>
              <a:t>,</a:t>
            </a:r>
            <a:r>
              <a:rPr lang="zh-CN" altLang="en-US" sz="1100" dirty="0"/>
              <a:t>等</a:t>
            </a:r>
            <a:r>
              <a:rPr lang="en-US" altLang="zh-CN" sz="1100" dirty="0"/>
              <a:t>. </a:t>
            </a:r>
            <a:r>
              <a:rPr lang="zh-CN" altLang="en-US" sz="1100" dirty="0"/>
              <a:t>焊接工艺参数对奥氏体不锈钢焊接接头腐蚀行为的影响</a:t>
            </a:r>
            <a:r>
              <a:rPr lang="en-US" altLang="zh-CN" sz="1100" dirty="0"/>
              <a:t>[J]. </a:t>
            </a:r>
            <a:r>
              <a:rPr lang="zh-CN" altLang="en-US" sz="1100" dirty="0"/>
              <a:t>热加工工艺</a:t>
            </a:r>
            <a:r>
              <a:rPr lang="en-US" altLang="zh-CN" sz="1100" dirty="0"/>
              <a:t>, 2005(6):47-48.</a:t>
            </a:r>
          </a:p>
          <a:p>
            <a:r>
              <a:rPr lang="en-US" altLang="zh-CN" sz="1100" dirty="0"/>
              <a:t>[4]</a:t>
            </a:r>
            <a:r>
              <a:rPr lang="en-US" altLang="zh-CN" sz="1100" dirty="0" err="1"/>
              <a:t>Martã­N</a:t>
            </a:r>
            <a:r>
              <a:rPr lang="en-US" altLang="zh-CN" sz="1100" dirty="0"/>
              <a:t> F, </a:t>
            </a:r>
            <a:r>
              <a:rPr lang="en-US" altLang="zh-CN" sz="1100" dirty="0" err="1"/>
              <a:t>Garcã­A</a:t>
            </a:r>
            <a:r>
              <a:rPr lang="en-US" altLang="zh-CN" sz="1100" dirty="0"/>
              <a:t> C, </a:t>
            </a:r>
            <a:r>
              <a:rPr lang="en-US" altLang="zh-CN" sz="1100" dirty="0" err="1"/>
              <a:t>Tiedra</a:t>
            </a:r>
            <a:r>
              <a:rPr lang="en-US" altLang="zh-CN" sz="1100" dirty="0"/>
              <a:t> P, et al. Application of </a:t>
            </a:r>
            <a:r>
              <a:rPr lang="en-US" altLang="zh-CN" sz="1100" dirty="0" err="1"/>
              <a:t>minielectrochemical</a:t>
            </a:r>
            <a:r>
              <a:rPr lang="en-US" altLang="zh-CN" sz="1100" dirty="0"/>
              <a:t> cell to corrosion studies of welded joints of austenitic stainless steel[J]. British Corrosion Journal, 2008, 43(4):343-352.</a:t>
            </a:r>
          </a:p>
          <a:p>
            <a:r>
              <a:rPr lang="en-US" altLang="zh-CN" sz="1100" dirty="0"/>
              <a:t>[5]Ming H, Zhang Z, Wang J, et al. Microstructural characterization of an SA508–309L/308L–316L domestic dissimilar metal welded safe-end joint[J]. Materials Characterization, 2014, 97:101-115.</a:t>
            </a:r>
          </a:p>
          <a:p>
            <a:r>
              <a:rPr lang="en-US" altLang="zh-CN" sz="1100" dirty="0"/>
              <a:t>[6]Xia X, </a:t>
            </a:r>
            <a:r>
              <a:rPr lang="en-US" altLang="zh-CN" sz="1100" dirty="0" err="1"/>
              <a:t>Nie</a:t>
            </a:r>
            <a:r>
              <a:rPr lang="en-US" altLang="zh-CN" sz="1100" dirty="0"/>
              <a:t> J F, Davies C H J, et al. An artificial neural network for predicting corrosion rate and hardness of magnesium alloys[J]. Materials &amp; Design, 2016, 90:1034-1043.</a:t>
            </a:r>
          </a:p>
          <a:p>
            <a:r>
              <a:rPr lang="en-US" altLang="zh-CN" sz="1100" dirty="0"/>
              <a:t>[7]</a:t>
            </a:r>
            <a:r>
              <a:rPr lang="en-US" altLang="zh-CN" sz="1100" dirty="0" err="1"/>
              <a:t>Urda</a:t>
            </a:r>
            <a:r>
              <a:rPr lang="en-US" altLang="zh-CN" sz="1100" dirty="0"/>
              <a:t> D, </a:t>
            </a:r>
            <a:r>
              <a:rPr lang="en-US" altLang="zh-CN" sz="1100" dirty="0" err="1"/>
              <a:t>Luque</a:t>
            </a:r>
            <a:r>
              <a:rPr lang="en-US" altLang="zh-CN" sz="1100" dirty="0"/>
              <a:t> R M, Jiménez M J, et al. A Constructive Neural Network to Predict Pitting Corrosion Status of Stainless Steel[C]</a:t>
            </a:r>
          </a:p>
          <a:p>
            <a:r>
              <a:rPr lang="en-US" altLang="zh-CN" sz="1100" dirty="0"/>
              <a:t>[8]Nakayama G, </a:t>
            </a:r>
            <a:r>
              <a:rPr lang="en-US" altLang="zh-CN" sz="1100" dirty="0" err="1"/>
              <a:t>Sakakibara</a:t>
            </a:r>
            <a:r>
              <a:rPr lang="en-US" altLang="zh-CN" sz="1100" dirty="0"/>
              <a:t> Y, </a:t>
            </a:r>
            <a:r>
              <a:rPr lang="en-US" altLang="zh-CN" sz="1100" dirty="0" err="1"/>
              <a:t>Kouketsu</a:t>
            </a:r>
            <a:r>
              <a:rPr lang="en-US" altLang="zh-CN" sz="1100" dirty="0"/>
              <a:t> T, et al. A Model to Predict Stress Corrosion Cracking of Welded Stainless Steel Canister[J]. 2017, 1(63-64):1-6.</a:t>
            </a:r>
          </a:p>
        </p:txBody>
      </p:sp>
      <p:sp>
        <p:nvSpPr>
          <p:cNvPr id="8" name="文本框 7">
            <a:extLst>
              <a:ext uri="{FF2B5EF4-FFF2-40B4-BE49-F238E27FC236}">
                <a16:creationId xmlns:a16="http://schemas.microsoft.com/office/drawing/2014/main" id="{987C76E4-622D-4567-824B-B11B0B9BE317}"/>
              </a:ext>
            </a:extLst>
          </p:cNvPr>
          <p:cNvSpPr txBox="1"/>
          <p:nvPr/>
        </p:nvSpPr>
        <p:spPr>
          <a:xfrm>
            <a:off x="78377" y="2561059"/>
            <a:ext cx="9052560"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相似类型，描述定量关系的相关工作</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Xia</a:t>
            </a:r>
            <a:r>
              <a:rPr lang="zh-CN" altLang="en-US" sz="2000" dirty="0">
                <a:latin typeface="微软雅黑" panose="020B0503020204020204" pitchFamily="34" charset="-122"/>
                <a:ea typeface="微软雅黑" panose="020B0503020204020204" pitchFamily="34" charset="-122"/>
              </a:rPr>
              <a:t>等人利用神经网络根据成分预测镁合金的腐蚀速率和硬度</a:t>
            </a:r>
            <a:r>
              <a:rPr lang="en-US" altLang="zh-CN" sz="2000" baseline="30000" dirty="0">
                <a:latin typeface="微软雅黑" panose="020B0503020204020204" pitchFamily="34" charset="-122"/>
                <a:ea typeface="微软雅黑" panose="020B0503020204020204" pitchFamily="34" charset="-122"/>
              </a:rPr>
              <a:t>[6]</a:t>
            </a:r>
          </a:p>
          <a:p>
            <a:pPr marL="342900" indent="-342900">
              <a:buFont typeface="Wingdings" panose="05000000000000000000" pitchFamily="2" charset="2"/>
              <a:buChar char="u"/>
            </a:pPr>
            <a:r>
              <a:rPr lang="en-US" altLang="zh-CN" sz="2000" dirty="0" err="1">
                <a:latin typeface="微软雅黑" panose="020B0503020204020204" pitchFamily="34" charset="-122"/>
                <a:ea typeface="微软雅黑" panose="020B0503020204020204" pitchFamily="34" charset="-122"/>
              </a:rPr>
              <a:t>Urda</a:t>
            </a:r>
            <a:r>
              <a:rPr lang="zh-CN" altLang="en-US" sz="2000" dirty="0">
                <a:latin typeface="微软雅黑" panose="020B0503020204020204" pitchFamily="34" charset="-122"/>
                <a:ea typeface="微软雅黑" panose="020B0503020204020204" pitchFamily="34" charset="-122"/>
              </a:rPr>
              <a:t>等人利用神经网络预测不锈钢点腐状态</a:t>
            </a:r>
            <a:r>
              <a:rPr lang="en-US" altLang="zh-CN" sz="2000" baseline="30000" dirty="0">
                <a:latin typeface="微软雅黑" panose="020B0503020204020204" pitchFamily="34" charset="-122"/>
                <a:ea typeface="微软雅黑" panose="020B0503020204020204" pitchFamily="34" charset="-122"/>
              </a:rPr>
              <a:t>[7]</a:t>
            </a: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G Nakayama</a:t>
            </a:r>
            <a:r>
              <a:rPr lang="zh-CN" altLang="en-US" sz="2000" dirty="0">
                <a:latin typeface="微软雅黑" panose="020B0503020204020204" pitchFamily="34" charset="-122"/>
                <a:ea typeface="微软雅黑" panose="020B0503020204020204" pitchFamily="34" charset="-122"/>
              </a:rPr>
              <a:t>等人利用模型预测焊接不锈钢滤毒罐的应力腐蚀断裂</a:t>
            </a:r>
            <a:r>
              <a:rPr lang="en-US" altLang="zh-CN" sz="2000" baseline="30000" dirty="0">
                <a:latin typeface="微软雅黑" panose="020B0503020204020204" pitchFamily="34" charset="-122"/>
                <a:ea typeface="微软雅黑" panose="020B0503020204020204" pitchFamily="34" charset="-122"/>
              </a:rPr>
              <a:t>[8]</a:t>
            </a:r>
          </a:p>
        </p:txBody>
      </p:sp>
    </p:spTree>
    <p:extLst>
      <p:ext uri="{BB962C8B-B14F-4D97-AF65-F5344CB8AC3E}">
        <p14:creationId xmlns:p14="http://schemas.microsoft.com/office/powerpoint/2010/main" val="2496345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87FA8F01-683A-443C-AB2F-52AB14E5318F}"/>
              </a:ext>
            </a:extLst>
          </p:cNvPr>
          <p:cNvSpPr txBox="1"/>
          <p:nvPr/>
        </p:nvSpPr>
        <p:spPr>
          <a:xfrm>
            <a:off x="0" y="0"/>
            <a:ext cx="2037348" cy="523220"/>
          </a:xfrm>
          <a:prstGeom prst="rect">
            <a:avLst/>
          </a:prstGeom>
          <a:noFill/>
        </p:spPr>
        <p:txBody>
          <a:bodyPr wrap="square" rtlCol="0">
            <a:spAutoFit/>
          </a:bodyPr>
          <a:lstStyle/>
          <a:p>
            <a:pPr algn="l"/>
            <a:r>
              <a:rPr lang="zh-CN" altLang="en-US" sz="2800" b="1" dirty="0">
                <a:latin typeface="微软雅黑" panose="020B0503020204020204" pitchFamily="34" charset="-122"/>
                <a:ea typeface="微软雅黑" panose="020B0503020204020204" pitchFamily="34" charset="-122"/>
              </a:rPr>
              <a:t>技术路线图</a:t>
            </a:r>
            <a:endParaRPr lang="en-US" altLang="zh-CN" sz="2800" b="1" dirty="0">
              <a:latin typeface="微软雅黑" panose="020B0503020204020204" pitchFamily="34" charset="-122"/>
              <a:ea typeface="微软雅黑" panose="020B0503020204020204" pitchFamily="34" charset="-122"/>
            </a:endParaRPr>
          </a:p>
        </p:txBody>
      </p:sp>
      <p:grpSp>
        <p:nvGrpSpPr>
          <p:cNvPr id="2" name="组合 1">
            <a:extLst>
              <a:ext uri="{FF2B5EF4-FFF2-40B4-BE49-F238E27FC236}">
                <a16:creationId xmlns:a16="http://schemas.microsoft.com/office/drawing/2014/main" id="{68BD7610-B453-4992-BA88-E2D4B173AD67}"/>
              </a:ext>
            </a:extLst>
          </p:cNvPr>
          <p:cNvGrpSpPr/>
          <p:nvPr/>
        </p:nvGrpSpPr>
        <p:grpSpPr>
          <a:xfrm>
            <a:off x="37828" y="523220"/>
            <a:ext cx="12090998" cy="6230134"/>
            <a:chOff x="37828" y="523220"/>
            <a:chExt cx="12090998" cy="6230134"/>
          </a:xfrm>
        </p:grpSpPr>
        <p:sp>
          <p:nvSpPr>
            <p:cNvPr id="7" name="矩形: 圆角 6">
              <a:extLst>
                <a:ext uri="{FF2B5EF4-FFF2-40B4-BE49-F238E27FC236}">
                  <a16:creationId xmlns:a16="http://schemas.microsoft.com/office/drawing/2014/main" id="{82C6F263-CE2C-4B4F-BC31-1946ED545137}"/>
                </a:ext>
              </a:extLst>
            </p:cNvPr>
            <p:cNvSpPr/>
            <p:nvPr/>
          </p:nvSpPr>
          <p:spPr>
            <a:xfrm>
              <a:off x="4553754" y="523220"/>
              <a:ext cx="3227368" cy="7492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利用机器学习构建材料</a:t>
              </a:r>
              <a:endParaRPr lang="en-US" altLang="zh-CN" sz="2000" b="1" dirty="0">
                <a:solidFill>
                  <a:schemeClr val="bg1"/>
                </a:solidFill>
              </a:endParaRPr>
            </a:p>
            <a:p>
              <a:pPr algn="ctr"/>
              <a:r>
                <a:rPr lang="zh-CN" altLang="en-US" sz="2000" b="1" dirty="0">
                  <a:solidFill>
                    <a:schemeClr val="bg1"/>
                  </a:solidFill>
                </a:rPr>
                <a:t>成分</a:t>
              </a:r>
              <a:r>
                <a:rPr lang="en-US" altLang="zh-CN" sz="2000" b="1" dirty="0">
                  <a:solidFill>
                    <a:schemeClr val="bg1"/>
                  </a:solidFill>
                </a:rPr>
                <a:t>-</a:t>
              </a:r>
              <a:r>
                <a:rPr lang="zh-CN" altLang="en-US" sz="2000" b="1" dirty="0">
                  <a:solidFill>
                    <a:schemeClr val="bg1"/>
                  </a:solidFill>
                </a:rPr>
                <a:t>结构</a:t>
              </a:r>
              <a:r>
                <a:rPr lang="en-US" altLang="zh-CN" sz="2000" b="1" dirty="0">
                  <a:solidFill>
                    <a:schemeClr val="bg1"/>
                  </a:solidFill>
                </a:rPr>
                <a:t>-</a:t>
              </a:r>
              <a:r>
                <a:rPr lang="zh-CN" altLang="en-US" sz="2000" b="1" dirty="0">
                  <a:solidFill>
                    <a:schemeClr val="bg1"/>
                  </a:solidFill>
                </a:rPr>
                <a:t>性能关系模型</a:t>
              </a:r>
            </a:p>
          </p:txBody>
        </p:sp>
        <p:sp>
          <p:nvSpPr>
            <p:cNvPr id="8" name="矩形: 圆角 7">
              <a:extLst>
                <a:ext uri="{FF2B5EF4-FFF2-40B4-BE49-F238E27FC236}">
                  <a16:creationId xmlns:a16="http://schemas.microsoft.com/office/drawing/2014/main" id="{765B0822-3FCC-49F8-ADB6-1C0041AF469E}"/>
                </a:ext>
              </a:extLst>
            </p:cNvPr>
            <p:cNvSpPr/>
            <p:nvPr/>
          </p:nvSpPr>
          <p:spPr>
            <a:xfrm>
              <a:off x="4478110" y="2936546"/>
              <a:ext cx="85032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制备</a:t>
              </a:r>
            </a:p>
          </p:txBody>
        </p:sp>
        <p:sp>
          <p:nvSpPr>
            <p:cNvPr id="9" name="矩形: 圆角 8">
              <a:extLst>
                <a:ext uri="{FF2B5EF4-FFF2-40B4-BE49-F238E27FC236}">
                  <a16:creationId xmlns:a16="http://schemas.microsoft.com/office/drawing/2014/main" id="{465EABDB-ED34-47DE-97CA-1A6F3D1532B7}"/>
                </a:ext>
              </a:extLst>
            </p:cNvPr>
            <p:cNvSpPr/>
            <p:nvPr/>
          </p:nvSpPr>
          <p:spPr>
            <a:xfrm>
              <a:off x="8624888" y="2936546"/>
              <a:ext cx="178113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多种神经网络</a:t>
              </a:r>
            </a:p>
          </p:txBody>
        </p:sp>
        <p:sp>
          <p:nvSpPr>
            <p:cNvPr id="10" name="矩形: 圆角 9">
              <a:extLst>
                <a:ext uri="{FF2B5EF4-FFF2-40B4-BE49-F238E27FC236}">
                  <a16:creationId xmlns:a16="http://schemas.microsoft.com/office/drawing/2014/main" id="{0903D627-2C6D-4D93-A0BC-0C0D41456ED7}"/>
                </a:ext>
              </a:extLst>
            </p:cNvPr>
            <p:cNvSpPr/>
            <p:nvPr/>
          </p:nvSpPr>
          <p:spPr>
            <a:xfrm>
              <a:off x="6997414" y="2936546"/>
              <a:ext cx="135654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层次聚类</a:t>
              </a:r>
            </a:p>
          </p:txBody>
        </p:sp>
        <p:sp>
          <p:nvSpPr>
            <p:cNvPr id="11" name="矩形: 圆角 10">
              <a:extLst>
                <a:ext uri="{FF2B5EF4-FFF2-40B4-BE49-F238E27FC236}">
                  <a16:creationId xmlns:a16="http://schemas.microsoft.com/office/drawing/2014/main" id="{7C56B609-7A46-41EE-92DE-E3E8DE6E19C0}"/>
                </a:ext>
              </a:extLst>
            </p:cNvPr>
            <p:cNvSpPr/>
            <p:nvPr/>
          </p:nvSpPr>
          <p:spPr>
            <a:xfrm>
              <a:off x="8830501" y="2282941"/>
              <a:ext cx="136990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监督学习</a:t>
              </a:r>
            </a:p>
          </p:txBody>
        </p:sp>
        <p:sp>
          <p:nvSpPr>
            <p:cNvPr id="12" name="矩形: 圆角 11">
              <a:extLst>
                <a:ext uri="{FF2B5EF4-FFF2-40B4-BE49-F238E27FC236}">
                  <a16:creationId xmlns:a16="http://schemas.microsoft.com/office/drawing/2014/main" id="{9D0A99B4-CE94-4CE9-BD38-0B841B01B48F}"/>
                </a:ext>
              </a:extLst>
            </p:cNvPr>
            <p:cNvSpPr/>
            <p:nvPr/>
          </p:nvSpPr>
          <p:spPr>
            <a:xfrm>
              <a:off x="8803940" y="1579469"/>
              <a:ext cx="136990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机器学习</a:t>
              </a:r>
            </a:p>
          </p:txBody>
        </p:sp>
        <p:sp>
          <p:nvSpPr>
            <p:cNvPr id="13" name="矩形: 圆角 12">
              <a:extLst>
                <a:ext uri="{FF2B5EF4-FFF2-40B4-BE49-F238E27FC236}">
                  <a16:creationId xmlns:a16="http://schemas.microsoft.com/office/drawing/2014/main" id="{5241B24C-68F6-4CEF-A074-E5960DBAB8C5}"/>
                </a:ext>
              </a:extLst>
            </p:cNvPr>
            <p:cNvSpPr/>
            <p:nvPr/>
          </p:nvSpPr>
          <p:spPr>
            <a:xfrm>
              <a:off x="6921608" y="2282941"/>
              <a:ext cx="15081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非监督学习</a:t>
              </a:r>
            </a:p>
          </p:txBody>
        </p:sp>
        <p:sp>
          <p:nvSpPr>
            <p:cNvPr id="15" name="矩形: 圆角 14">
              <a:extLst>
                <a:ext uri="{FF2B5EF4-FFF2-40B4-BE49-F238E27FC236}">
                  <a16:creationId xmlns:a16="http://schemas.microsoft.com/office/drawing/2014/main" id="{ED1E5033-415D-4FDF-813A-ED23073B99C2}"/>
                </a:ext>
              </a:extLst>
            </p:cNvPr>
            <p:cNvSpPr/>
            <p:nvPr/>
          </p:nvSpPr>
          <p:spPr>
            <a:xfrm>
              <a:off x="10543092" y="2282941"/>
              <a:ext cx="136990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强化学习</a:t>
              </a:r>
            </a:p>
          </p:txBody>
        </p:sp>
        <p:sp>
          <p:nvSpPr>
            <p:cNvPr id="16" name="矩形: 圆角 15">
              <a:extLst>
                <a:ext uri="{FF2B5EF4-FFF2-40B4-BE49-F238E27FC236}">
                  <a16:creationId xmlns:a16="http://schemas.microsoft.com/office/drawing/2014/main" id="{C6E00BD0-8CEB-4BBC-9345-79547446B829}"/>
                </a:ext>
              </a:extLst>
            </p:cNvPr>
            <p:cNvSpPr/>
            <p:nvPr/>
          </p:nvSpPr>
          <p:spPr>
            <a:xfrm>
              <a:off x="4483522" y="2282941"/>
              <a:ext cx="2037349"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高通量材料实验</a:t>
              </a:r>
            </a:p>
          </p:txBody>
        </p:sp>
        <p:sp>
          <p:nvSpPr>
            <p:cNvPr id="17" name="矩形: 圆角 16">
              <a:extLst>
                <a:ext uri="{FF2B5EF4-FFF2-40B4-BE49-F238E27FC236}">
                  <a16:creationId xmlns:a16="http://schemas.microsoft.com/office/drawing/2014/main" id="{55FEA209-1CD7-432D-89EC-1D951E1D6560}"/>
                </a:ext>
              </a:extLst>
            </p:cNvPr>
            <p:cNvSpPr/>
            <p:nvPr/>
          </p:nvSpPr>
          <p:spPr>
            <a:xfrm>
              <a:off x="2045437" y="2282941"/>
              <a:ext cx="2037348" cy="36512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高通量材料计算</a:t>
              </a:r>
            </a:p>
          </p:txBody>
        </p:sp>
        <p:sp>
          <p:nvSpPr>
            <p:cNvPr id="18" name="矩形: 圆角 17">
              <a:extLst>
                <a:ext uri="{FF2B5EF4-FFF2-40B4-BE49-F238E27FC236}">
                  <a16:creationId xmlns:a16="http://schemas.microsoft.com/office/drawing/2014/main" id="{9CC01554-F030-466F-847E-B196FE62C18C}"/>
                </a:ext>
              </a:extLst>
            </p:cNvPr>
            <p:cNvSpPr/>
            <p:nvPr/>
          </p:nvSpPr>
          <p:spPr>
            <a:xfrm>
              <a:off x="1917578" y="1579469"/>
              <a:ext cx="178113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材料基因组</a:t>
              </a:r>
            </a:p>
          </p:txBody>
        </p:sp>
        <p:sp>
          <p:nvSpPr>
            <p:cNvPr id="19" name="矩形: 圆角 18">
              <a:extLst>
                <a:ext uri="{FF2B5EF4-FFF2-40B4-BE49-F238E27FC236}">
                  <a16:creationId xmlns:a16="http://schemas.microsoft.com/office/drawing/2014/main" id="{C80285D4-D483-473C-A014-3ED54B637525}"/>
                </a:ext>
              </a:extLst>
            </p:cNvPr>
            <p:cNvSpPr/>
            <p:nvPr/>
          </p:nvSpPr>
          <p:spPr>
            <a:xfrm>
              <a:off x="10337479" y="3640018"/>
              <a:ext cx="178113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深度强化学习</a:t>
              </a:r>
            </a:p>
          </p:txBody>
        </p:sp>
        <p:sp>
          <p:nvSpPr>
            <p:cNvPr id="20" name="矩形: 圆角 19">
              <a:extLst>
                <a:ext uri="{FF2B5EF4-FFF2-40B4-BE49-F238E27FC236}">
                  <a16:creationId xmlns:a16="http://schemas.microsoft.com/office/drawing/2014/main" id="{745133B2-987F-4BC9-8C87-3417AE4D7CD3}"/>
                </a:ext>
              </a:extLst>
            </p:cNvPr>
            <p:cNvSpPr/>
            <p:nvPr/>
          </p:nvSpPr>
          <p:spPr>
            <a:xfrm>
              <a:off x="5727020" y="2936546"/>
              <a:ext cx="85032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表征</a:t>
              </a:r>
            </a:p>
          </p:txBody>
        </p:sp>
        <p:sp>
          <p:nvSpPr>
            <p:cNvPr id="21" name="矩形: 圆角 20">
              <a:extLst>
                <a:ext uri="{FF2B5EF4-FFF2-40B4-BE49-F238E27FC236}">
                  <a16:creationId xmlns:a16="http://schemas.microsoft.com/office/drawing/2014/main" id="{48587BCA-E050-4A44-A5DF-AA4246BFCB4D}"/>
                </a:ext>
              </a:extLst>
            </p:cNvPr>
            <p:cNvSpPr/>
            <p:nvPr/>
          </p:nvSpPr>
          <p:spPr>
            <a:xfrm>
              <a:off x="37828" y="2282941"/>
              <a:ext cx="1606872" cy="36512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材料数据库</a:t>
              </a:r>
            </a:p>
          </p:txBody>
        </p:sp>
        <p:sp>
          <p:nvSpPr>
            <p:cNvPr id="22" name="矩形: 圆角 21">
              <a:extLst>
                <a:ext uri="{FF2B5EF4-FFF2-40B4-BE49-F238E27FC236}">
                  <a16:creationId xmlns:a16="http://schemas.microsoft.com/office/drawing/2014/main" id="{50F15D76-2C32-43D2-BCC4-96271CBCD130}"/>
                </a:ext>
              </a:extLst>
            </p:cNvPr>
            <p:cNvSpPr/>
            <p:nvPr/>
          </p:nvSpPr>
          <p:spPr>
            <a:xfrm>
              <a:off x="1212688" y="4360817"/>
              <a:ext cx="2254565" cy="365125"/>
            </a:xfrm>
            <a:prstGeom prst="roundRect">
              <a:avLst/>
            </a:prstGeom>
            <a:solidFill>
              <a:schemeClr val="accent6"/>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碳钢大气腐蚀数据</a:t>
              </a:r>
            </a:p>
          </p:txBody>
        </p:sp>
        <p:sp>
          <p:nvSpPr>
            <p:cNvPr id="23" name="矩形: 圆角 22">
              <a:extLst>
                <a:ext uri="{FF2B5EF4-FFF2-40B4-BE49-F238E27FC236}">
                  <a16:creationId xmlns:a16="http://schemas.microsoft.com/office/drawing/2014/main" id="{8D407C8D-D8EC-4723-AEC4-54124D363AE6}"/>
                </a:ext>
              </a:extLst>
            </p:cNvPr>
            <p:cNvSpPr/>
            <p:nvPr/>
          </p:nvSpPr>
          <p:spPr>
            <a:xfrm>
              <a:off x="241070" y="5024956"/>
              <a:ext cx="4438875" cy="155448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不锈钢焊接接头</a:t>
              </a:r>
              <a:endParaRPr lang="en-US" altLang="zh-CN" sz="2000" dirty="0">
                <a:solidFill>
                  <a:schemeClr val="bg1"/>
                </a:solidFill>
              </a:endParaRPr>
            </a:p>
            <a:p>
              <a:pPr algn="ctr"/>
              <a:r>
                <a:rPr lang="zh-CN" altLang="en-US" sz="2000" dirty="0">
                  <a:solidFill>
                    <a:schemeClr val="bg1"/>
                  </a:solidFill>
                </a:rPr>
                <a:t>金相照片、显微组织分析数据</a:t>
              </a:r>
              <a:endParaRPr lang="en-US" altLang="zh-CN" sz="2000" dirty="0">
                <a:solidFill>
                  <a:schemeClr val="bg1"/>
                </a:solidFill>
              </a:endParaRPr>
            </a:p>
            <a:p>
              <a:pPr algn="ctr"/>
              <a:r>
                <a:rPr lang="zh-CN" altLang="en-US" sz="2000" dirty="0">
                  <a:solidFill>
                    <a:schemeClr val="bg1"/>
                  </a:solidFill>
                </a:rPr>
                <a:t>电化学（开路电位、阻抗谱极化曲线）</a:t>
              </a:r>
              <a:endParaRPr lang="en-US" altLang="zh-CN" sz="2000" dirty="0">
                <a:solidFill>
                  <a:schemeClr val="bg1"/>
                </a:solidFill>
              </a:endParaRPr>
            </a:p>
            <a:p>
              <a:pPr algn="ctr"/>
              <a:r>
                <a:rPr lang="zh-CN" altLang="en-US" sz="2000" dirty="0">
                  <a:solidFill>
                    <a:schemeClr val="bg1"/>
                  </a:solidFill>
                </a:rPr>
                <a:t>维氏硬度</a:t>
              </a:r>
            </a:p>
          </p:txBody>
        </p:sp>
        <p:sp>
          <p:nvSpPr>
            <p:cNvPr id="24" name="矩形: 圆角 23">
              <a:extLst>
                <a:ext uri="{FF2B5EF4-FFF2-40B4-BE49-F238E27FC236}">
                  <a16:creationId xmlns:a16="http://schemas.microsoft.com/office/drawing/2014/main" id="{C434CEA3-F011-4778-A811-18D2675302E8}"/>
                </a:ext>
              </a:extLst>
            </p:cNvPr>
            <p:cNvSpPr/>
            <p:nvPr/>
          </p:nvSpPr>
          <p:spPr>
            <a:xfrm>
              <a:off x="1449405" y="3442631"/>
              <a:ext cx="1781133" cy="365125"/>
            </a:xfrm>
            <a:prstGeom prst="roundRect">
              <a:avLst/>
            </a:prstGeom>
            <a:solidFill>
              <a:schemeClr val="accent6"/>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同步辐射光源</a:t>
              </a:r>
            </a:p>
          </p:txBody>
        </p:sp>
        <p:cxnSp>
          <p:nvCxnSpPr>
            <p:cNvPr id="26" name="直接箭头连接符 25">
              <a:extLst>
                <a:ext uri="{FF2B5EF4-FFF2-40B4-BE49-F238E27FC236}">
                  <a16:creationId xmlns:a16="http://schemas.microsoft.com/office/drawing/2014/main" id="{1038FC17-5858-4433-BA87-0177A882AD3A}"/>
                </a:ext>
              </a:extLst>
            </p:cNvPr>
            <p:cNvCxnSpPr>
              <a:stCxn id="7" idx="2"/>
              <a:endCxn id="18" idx="0"/>
            </p:cNvCxnSpPr>
            <p:nvPr/>
          </p:nvCxnSpPr>
          <p:spPr>
            <a:xfrm flipH="1">
              <a:off x="2808144" y="1272504"/>
              <a:ext cx="3359294" cy="3069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72DFEF09-5395-4596-BEAE-ED8C36C4B5FE}"/>
                </a:ext>
              </a:extLst>
            </p:cNvPr>
            <p:cNvCxnSpPr>
              <a:stCxn id="7" idx="2"/>
              <a:endCxn id="12" idx="0"/>
            </p:cNvCxnSpPr>
            <p:nvPr/>
          </p:nvCxnSpPr>
          <p:spPr>
            <a:xfrm>
              <a:off x="6167438" y="1272504"/>
              <a:ext cx="3321456" cy="3069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27608804-2A2F-406A-A7C2-B6B8136323E0}"/>
                </a:ext>
              </a:extLst>
            </p:cNvPr>
            <p:cNvCxnSpPr>
              <a:stCxn id="18" idx="2"/>
              <a:endCxn id="21" idx="0"/>
            </p:cNvCxnSpPr>
            <p:nvPr/>
          </p:nvCxnSpPr>
          <p:spPr>
            <a:xfrm flipH="1">
              <a:off x="841264" y="1944594"/>
              <a:ext cx="1966880" cy="338347"/>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7806B369-6035-4C50-9617-48E759722564}"/>
                </a:ext>
              </a:extLst>
            </p:cNvPr>
            <p:cNvCxnSpPr>
              <a:stCxn id="18" idx="2"/>
              <a:endCxn id="17" idx="0"/>
            </p:cNvCxnSpPr>
            <p:nvPr/>
          </p:nvCxnSpPr>
          <p:spPr>
            <a:xfrm>
              <a:off x="2808144" y="1944594"/>
              <a:ext cx="255967" cy="338347"/>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2F8A1B69-ECE4-42AD-9423-2E96CC7A4627}"/>
                </a:ext>
              </a:extLst>
            </p:cNvPr>
            <p:cNvCxnSpPr>
              <a:stCxn id="18" idx="2"/>
              <a:endCxn id="16" idx="0"/>
            </p:cNvCxnSpPr>
            <p:nvPr/>
          </p:nvCxnSpPr>
          <p:spPr>
            <a:xfrm>
              <a:off x="2808144" y="1944594"/>
              <a:ext cx="2694053" cy="338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D0D2F9D3-5253-46D1-B412-FDAE9C5EEFA6}"/>
                </a:ext>
              </a:extLst>
            </p:cNvPr>
            <p:cNvCxnSpPr>
              <a:stCxn id="12" idx="2"/>
              <a:endCxn id="13" idx="0"/>
            </p:cNvCxnSpPr>
            <p:nvPr/>
          </p:nvCxnSpPr>
          <p:spPr>
            <a:xfrm flipH="1">
              <a:off x="7675686" y="1944594"/>
              <a:ext cx="1813208" cy="338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a:extLst>
                <a:ext uri="{FF2B5EF4-FFF2-40B4-BE49-F238E27FC236}">
                  <a16:creationId xmlns:a16="http://schemas.microsoft.com/office/drawing/2014/main" id="{62FB1D6E-26D6-4D7A-B97F-12D4C747FC00}"/>
                </a:ext>
              </a:extLst>
            </p:cNvPr>
            <p:cNvCxnSpPr>
              <a:stCxn id="12" idx="2"/>
              <a:endCxn id="11" idx="0"/>
            </p:cNvCxnSpPr>
            <p:nvPr/>
          </p:nvCxnSpPr>
          <p:spPr>
            <a:xfrm>
              <a:off x="9488894" y="1944594"/>
              <a:ext cx="26561" cy="338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2B1E76FE-6201-4386-AAF5-52DD6AB68BF4}"/>
                </a:ext>
              </a:extLst>
            </p:cNvPr>
            <p:cNvCxnSpPr>
              <a:stCxn id="12" idx="2"/>
              <a:endCxn id="15" idx="0"/>
            </p:cNvCxnSpPr>
            <p:nvPr/>
          </p:nvCxnSpPr>
          <p:spPr>
            <a:xfrm>
              <a:off x="9488894" y="1944594"/>
              <a:ext cx="1739152" cy="338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D847BD69-A6AD-4599-A187-2DED806617B1}"/>
                </a:ext>
              </a:extLst>
            </p:cNvPr>
            <p:cNvCxnSpPr>
              <a:stCxn id="16" idx="2"/>
              <a:endCxn id="8" idx="0"/>
            </p:cNvCxnSpPr>
            <p:nvPr/>
          </p:nvCxnSpPr>
          <p:spPr>
            <a:xfrm flipH="1">
              <a:off x="4903273" y="2648066"/>
              <a:ext cx="598924" cy="2884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451B9EFE-B372-438D-9B50-1AB6D826E3CB}"/>
                </a:ext>
              </a:extLst>
            </p:cNvPr>
            <p:cNvCxnSpPr>
              <a:stCxn id="16" idx="2"/>
              <a:endCxn id="20" idx="0"/>
            </p:cNvCxnSpPr>
            <p:nvPr/>
          </p:nvCxnSpPr>
          <p:spPr>
            <a:xfrm>
              <a:off x="5502197" y="2648066"/>
              <a:ext cx="649986" cy="2884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4514FB5A-CC8A-40CF-A996-0849C8A91C8A}"/>
                </a:ext>
              </a:extLst>
            </p:cNvPr>
            <p:cNvCxnSpPr>
              <a:stCxn id="13" idx="2"/>
              <a:endCxn id="10" idx="0"/>
            </p:cNvCxnSpPr>
            <p:nvPr/>
          </p:nvCxnSpPr>
          <p:spPr>
            <a:xfrm>
              <a:off x="7675686" y="2648066"/>
              <a:ext cx="0" cy="2884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D6FBE270-3472-4080-9F0D-51972B5547CF}"/>
                </a:ext>
              </a:extLst>
            </p:cNvPr>
            <p:cNvCxnSpPr>
              <a:stCxn id="11" idx="2"/>
              <a:endCxn id="9" idx="0"/>
            </p:cNvCxnSpPr>
            <p:nvPr/>
          </p:nvCxnSpPr>
          <p:spPr>
            <a:xfrm flipH="1">
              <a:off x="9515454" y="2648066"/>
              <a:ext cx="1" cy="2884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F5A6C25C-C206-463D-98D8-9E28BD34BCFD}"/>
                </a:ext>
              </a:extLst>
            </p:cNvPr>
            <p:cNvCxnSpPr>
              <a:cxnSpLocks/>
              <a:stCxn id="15" idx="2"/>
              <a:endCxn id="19" idx="0"/>
            </p:cNvCxnSpPr>
            <p:nvPr/>
          </p:nvCxnSpPr>
          <p:spPr>
            <a:xfrm flipH="1">
              <a:off x="11228045" y="2648066"/>
              <a:ext cx="1" cy="991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3E1C9EFF-BE28-4D50-B30D-5B1FFEEF8E50}"/>
                </a:ext>
              </a:extLst>
            </p:cNvPr>
            <p:cNvCxnSpPr>
              <a:cxnSpLocks/>
              <a:stCxn id="9" idx="3"/>
            </p:cNvCxnSpPr>
            <p:nvPr/>
          </p:nvCxnSpPr>
          <p:spPr>
            <a:xfrm flipV="1">
              <a:off x="10406020" y="3119108"/>
              <a:ext cx="822025" cy="1"/>
            </a:xfrm>
            <a:prstGeom prst="line">
              <a:avLst/>
            </a:prstGeom>
          </p:spPr>
          <p:style>
            <a:lnRef idx="1">
              <a:schemeClr val="accent1"/>
            </a:lnRef>
            <a:fillRef idx="0">
              <a:schemeClr val="accent1"/>
            </a:fillRef>
            <a:effectRef idx="0">
              <a:schemeClr val="accent1"/>
            </a:effectRef>
            <a:fontRef idx="minor">
              <a:schemeClr val="tx1"/>
            </a:fontRef>
          </p:style>
        </p:cxnSp>
        <p:sp>
          <p:nvSpPr>
            <p:cNvPr id="55" name="矩形: 圆角 54">
              <a:extLst>
                <a:ext uri="{FF2B5EF4-FFF2-40B4-BE49-F238E27FC236}">
                  <a16:creationId xmlns:a16="http://schemas.microsoft.com/office/drawing/2014/main" id="{FEBB0D61-82CB-45C5-AD79-61FFA7C6E542}"/>
                </a:ext>
              </a:extLst>
            </p:cNvPr>
            <p:cNvSpPr/>
            <p:nvPr/>
          </p:nvSpPr>
          <p:spPr>
            <a:xfrm>
              <a:off x="7283830" y="3848082"/>
              <a:ext cx="783708"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相图</a:t>
              </a:r>
            </a:p>
          </p:txBody>
        </p:sp>
        <p:cxnSp>
          <p:nvCxnSpPr>
            <p:cNvPr id="57" name="直接箭头连接符 56">
              <a:extLst>
                <a:ext uri="{FF2B5EF4-FFF2-40B4-BE49-F238E27FC236}">
                  <a16:creationId xmlns:a16="http://schemas.microsoft.com/office/drawing/2014/main" id="{2CEF0B30-A142-4CE3-8EBC-7CD782FC6648}"/>
                </a:ext>
              </a:extLst>
            </p:cNvPr>
            <p:cNvCxnSpPr>
              <a:cxnSpLocks/>
              <a:stCxn id="10" idx="2"/>
              <a:endCxn id="55" idx="0"/>
            </p:cNvCxnSpPr>
            <p:nvPr/>
          </p:nvCxnSpPr>
          <p:spPr>
            <a:xfrm flipH="1">
              <a:off x="7675684" y="3301671"/>
              <a:ext cx="2" cy="5464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D82F7C1C-646E-4C8B-A9B8-7DACAD240F5B}"/>
                </a:ext>
              </a:extLst>
            </p:cNvPr>
            <p:cNvCxnSpPr>
              <a:stCxn id="8" idx="2"/>
            </p:cNvCxnSpPr>
            <p:nvPr/>
          </p:nvCxnSpPr>
          <p:spPr>
            <a:xfrm>
              <a:off x="4903273" y="3301671"/>
              <a:ext cx="0" cy="33834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D29030C-0BD3-45C6-BB04-EF76B71BA8A3}"/>
                </a:ext>
              </a:extLst>
            </p:cNvPr>
            <p:cNvCxnSpPr>
              <a:cxnSpLocks/>
              <a:stCxn id="20" idx="2"/>
            </p:cNvCxnSpPr>
            <p:nvPr/>
          </p:nvCxnSpPr>
          <p:spPr>
            <a:xfrm>
              <a:off x="6152183" y="3301671"/>
              <a:ext cx="0" cy="338347"/>
            </a:xfrm>
            <a:prstGeom prst="line">
              <a:avLst/>
            </a:prstGeom>
          </p:spPr>
          <p:style>
            <a:lnRef idx="1">
              <a:schemeClr val="accent1"/>
            </a:lnRef>
            <a:fillRef idx="0">
              <a:schemeClr val="accent1"/>
            </a:fillRef>
            <a:effectRef idx="0">
              <a:schemeClr val="accent1"/>
            </a:effectRef>
            <a:fontRef idx="minor">
              <a:schemeClr val="tx1"/>
            </a:fontRef>
          </p:style>
        </p:cxnSp>
        <p:sp>
          <p:nvSpPr>
            <p:cNvPr id="70" name="矩形: 圆角 69">
              <a:extLst>
                <a:ext uri="{FF2B5EF4-FFF2-40B4-BE49-F238E27FC236}">
                  <a16:creationId xmlns:a16="http://schemas.microsoft.com/office/drawing/2014/main" id="{10CBCBB5-855D-48DF-B4FA-7F62AC427A3A}"/>
                </a:ext>
              </a:extLst>
            </p:cNvPr>
            <p:cNvSpPr/>
            <p:nvPr/>
          </p:nvSpPr>
          <p:spPr>
            <a:xfrm>
              <a:off x="8527035" y="4810625"/>
              <a:ext cx="1976838" cy="5877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碳钢大气腐蚀预测模型</a:t>
              </a:r>
            </a:p>
          </p:txBody>
        </p:sp>
        <p:cxnSp>
          <p:nvCxnSpPr>
            <p:cNvPr id="72" name="直接箭头连接符 71">
              <a:extLst>
                <a:ext uri="{FF2B5EF4-FFF2-40B4-BE49-F238E27FC236}">
                  <a16:creationId xmlns:a16="http://schemas.microsoft.com/office/drawing/2014/main" id="{7DDB63B1-F27D-48C2-80C3-CC0D2F5E3B0F}"/>
                </a:ext>
              </a:extLst>
            </p:cNvPr>
            <p:cNvCxnSpPr>
              <a:stCxn id="9" idx="2"/>
              <a:endCxn id="70" idx="0"/>
            </p:cNvCxnSpPr>
            <p:nvPr/>
          </p:nvCxnSpPr>
          <p:spPr>
            <a:xfrm>
              <a:off x="9515454" y="3301671"/>
              <a:ext cx="0" cy="15089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9" name="矩形: 圆角 78">
              <a:extLst>
                <a:ext uri="{FF2B5EF4-FFF2-40B4-BE49-F238E27FC236}">
                  <a16:creationId xmlns:a16="http://schemas.microsoft.com/office/drawing/2014/main" id="{24D85C58-EAF1-4496-8C6C-849CBDB8CD48}"/>
                </a:ext>
              </a:extLst>
            </p:cNvPr>
            <p:cNvSpPr/>
            <p:nvPr/>
          </p:nvSpPr>
          <p:spPr>
            <a:xfrm>
              <a:off x="10347694" y="6165576"/>
              <a:ext cx="1781132" cy="5877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碳钢大气腐蚀预测模型</a:t>
              </a:r>
            </a:p>
          </p:txBody>
        </p:sp>
        <p:cxnSp>
          <p:nvCxnSpPr>
            <p:cNvPr id="81" name="直接箭头连接符 80">
              <a:extLst>
                <a:ext uri="{FF2B5EF4-FFF2-40B4-BE49-F238E27FC236}">
                  <a16:creationId xmlns:a16="http://schemas.microsoft.com/office/drawing/2014/main" id="{271C6792-20F1-4F10-A451-DE521DA4523D}"/>
                </a:ext>
              </a:extLst>
            </p:cNvPr>
            <p:cNvCxnSpPr>
              <a:cxnSpLocks/>
              <a:stCxn id="19" idx="2"/>
              <a:endCxn id="79" idx="0"/>
            </p:cNvCxnSpPr>
            <p:nvPr/>
          </p:nvCxnSpPr>
          <p:spPr>
            <a:xfrm>
              <a:off x="11228045" y="4005143"/>
              <a:ext cx="10215" cy="21604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直接箭头连接符 84">
              <a:extLst>
                <a:ext uri="{FF2B5EF4-FFF2-40B4-BE49-F238E27FC236}">
                  <a16:creationId xmlns:a16="http://schemas.microsoft.com/office/drawing/2014/main" id="{1762649B-0D29-4C81-9AF4-132B6325DF35}"/>
                </a:ext>
              </a:extLst>
            </p:cNvPr>
            <p:cNvCxnSpPr>
              <a:cxnSpLocks/>
              <a:stCxn id="23" idx="3"/>
            </p:cNvCxnSpPr>
            <p:nvPr/>
          </p:nvCxnSpPr>
          <p:spPr>
            <a:xfrm>
              <a:off x="4679945" y="5802196"/>
              <a:ext cx="6548100" cy="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接箭头连接符 86">
              <a:extLst>
                <a:ext uri="{FF2B5EF4-FFF2-40B4-BE49-F238E27FC236}">
                  <a16:creationId xmlns:a16="http://schemas.microsoft.com/office/drawing/2014/main" id="{5219FAEB-FC79-4200-BC48-A4F59F67ADD7}"/>
                </a:ext>
              </a:extLst>
            </p:cNvPr>
            <p:cNvCxnSpPr>
              <a:stCxn id="22" idx="3"/>
            </p:cNvCxnSpPr>
            <p:nvPr/>
          </p:nvCxnSpPr>
          <p:spPr>
            <a:xfrm flipV="1">
              <a:off x="3467253" y="4543379"/>
              <a:ext cx="6048201" cy="1"/>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接箭头连接符 88">
              <a:extLst>
                <a:ext uri="{FF2B5EF4-FFF2-40B4-BE49-F238E27FC236}">
                  <a16:creationId xmlns:a16="http://schemas.microsoft.com/office/drawing/2014/main" id="{1E42D441-BB1F-4278-9F69-CECF03D9C0EB}"/>
                </a:ext>
              </a:extLst>
            </p:cNvPr>
            <p:cNvCxnSpPr>
              <a:stCxn id="24" idx="3"/>
            </p:cNvCxnSpPr>
            <p:nvPr/>
          </p:nvCxnSpPr>
          <p:spPr>
            <a:xfrm>
              <a:off x="3230538" y="3625194"/>
              <a:ext cx="4445146" cy="14824"/>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902123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19</a:t>
            </a:fld>
            <a:endParaRPr lang="zh-CN" altLang="en-US"/>
          </a:p>
        </p:txBody>
      </p:sp>
      <p:grpSp>
        <p:nvGrpSpPr>
          <p:cNvPr id="9" name="组合 8">
            <a:extLst>
              <a:ext uri="{FF2B5EF4-FFF2-40B4-BE49-F238E27FC236}">
                <a16:creationId xmlns:a16="http://schemas.microsoft.com/office/drawing/2014/main" id="{1165EC6C-8624-4D6D-8D31-0788B56206A0}"/>
              </a:ext>
            </a:extLst>
          </p:cNvPr>
          <p:cNvGrpSpPr/>
          <p:nvPr/>
        </p:nvGrpSpPr>
        <p:grpSpPr>
          <a:xfrm>
            <a:off x="128181" y="4945836"/>
            <a:ext cx="11935638" cy="830997"/>
            <a:chOff x="2960915" y="725714"/>
            <a:chExt cx="12288877" cy="830997"/>
          </a:xfrm>
        </p:grpSpPr>
        <p:sp>
          <p:nvSpPr>
            <p:cNvPr id="11" name="文本框 10">
              <a:extLst>
                <a:ext uri="{FF2B5EF4-FFF2-40B4-BE49-F238E27FC236}">
                  <a16:creationId xmlns:a16="http://schemas.microsoft.com/office/drawing/2014/main" id="{590C8F2B-33FA-4054-9AB7-FDD6A8907D00}"/>
                </a:ext>
              </a:extLst>
            </p:cNvPr>
            <p:cNvSpPr txBox="1"/>
            <p:nvPr/>
          </p:nvSpPr>
          <p:spPr>
            <a:xfrm>
              <a:off x="2960915" y="725714"/>
              <a:ext cx="972441"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03</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305AA67B-63F0-46B8-93A2-2F873DB5B641}"/>
                </a:ext>
              </a:extLst>
            </p:cNvPr>
            <p:cNvSpPr txBox="1"/>
            <p:nvPr/>
          </p:nvSpPr>
          <p:spPr>
            <a:xfrm>
              <a:off x="3905404" y="818046"/>
              <a:ext cx="11344388" cy="646331"/>
            </a:xfrm>
            <a:prstGeom prst="rect">
              <a:avLst/>
            </a:prstGeom>
            <a:noFill/>
          </p:spPr>
          <p:txBody>
            <a:bodyPr wrap="none" rtlCol="0">
              <a:spAutoFit/>
            </a:bodyPr>
            <a:lstStyle/>
            <a:p>
              <a:r>
                <a:rPr lang="zh-CN" altLang="en-US" sz="3200" b="1" dirty="0">
                  <a:latin typeface="微软雅黑" panose="020B0503020204020204" pitchFamily="34" charset="-122"/>
                  <a:ea typeface="微软雅黑" panose="020B0503020204020204" pitchFamily="34" charset="-122"/>
                </a:rPr>
                <a:t>研究内容</a:t>
              </a:r>
              <a:r>
                <a:rPr lang="en-US" altLang="zh-CN" sz="3600" b="1" dirty="0">
                  <a:latin typeface="微软雅黑" panose="020B0503020204020204" pitchFamily="34" charset="-122"/>
                  <a:ea typeface="微软雅黑" panose="020B0503020204020204" pitchFamily="34" charset="-122"/>
                </a:rPr>
                <a:t>-</a:t>
              </a:r>
              <a:r>
                <a:rPr lang="zh-CN" altLang="en-US" sz="3200" b="1" dirty="0">
                  <a:latin typeface="微软雅黑" panose="020B0503020204020204" pitchFamily="34" charset="-122"/>
                  <a:ea typeface="微软雅黑" panose="020B0503020204020204" pitchFamily="34" charset="-122"/>
                </a:rPr>
                <a:t>通过材料组合芯片技术快速构建</a:t>
              </a:r>
              <a:r>
                <a:rPr lang="en-US" altLang="zh-CN" sz="3200" b="1" dirty="0">
                  <a:latin typeface="微软雅黑" panose="020B0503020204020204" pitchFamily="34" charset="-122"/>
                  <a:ea typeface="微软雅黑" panose="020B0503020204020204" pitchFamily="34" charset="-122"/>
                </a:rPr>
                <a:t>Fe-Cr-Ni</a:t>
              </a:r>
              <a:r>
                <a:rPr lang="zh-CN" altLang="en-US" sz="3200" b="1" dirty="0">
                  <a:latin typeface="微软雅黑" panose="020B0503020204020204" pitchFamily="34" charset="-122"/>
                  <a:ea typeface="微软雅黑" panose="020B0503020204020204" pitchFamily="34" charset="-122"/>
                </a:rPr>
                <a:t>成分相图</a:t>
              </a:r>
              <a:endParaRPr lang="zh-CN" altLang="en-US" sz="3600" b="1" dirty="0">
                <a:latin typeface="微软雅黑" panose="020B0503020204020204" pitchFamily="34" charset="-122"/>
                <a:ea typeface="微软雅黑" panose="020B0503020204020204" pitchFamily="34" charset="-122"/>
              </a:endParaRPr>
            </a:p>
          </p:txBody>
        </p:sp>
      </p:grpSp>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03AD27C3-776B-4208-B44B-2790D02E21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2575" y="1085122"/>
            <a:ext cx="4445454" cy="3860711"/>
          </a:xfrm>
          <a:prstGeom prst="rect">
            <a:avLst/>
          </a:prstGeom>
        </p:spPr>
      </p:pic>
    </p:spTree>
    <p:extLst>
      <p:ext uri="{BB962C8B-B14F-4D97-AF65-F5344CB8AC3E}">
        <p14:creationId xmlns:p14="http://schemas.microsoft.com/office/powerpoint/2010/main" val="1698073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id="{47B1C31C-0D1F-4CBB-AEC8-D7D7387CFE42}"/>
              </a:ext>
            </a:extLst>
          </p:cNvPr>
          <p:cNvGrpSpPr/>
          <p:nvPr/>
        </p:nvGrpSpPr>
        <p:grpSpPr>
          <a:xfrm>
            <a:off x="0" y="2630714"/>
            <a:ext cx="4008842" cy="1596572"/>
            <a:chOff x="754742" y="1832429"/>
            <a:chExt cx="4008842" cy="1596572"/>
          </a:xfrm>
        </p:grpSpPr>
        <p:sp>
          <p:nvSpPr>
            <p:cNvPr id="3" name="梯形 2">
              <a:extLst>
                <a:ext uri="{FF2B5EF4-FFF2-40B4-BE49-F238E27FC236}">
                  <a16:creationId xmlns:a16="http://schemas.microsoft.com/office/drawing/2014/main" id="{8394A170-3596-41A4-813A-D9489517FC69}"/>
                </a:ext>
              </a:extLst>
            </p:cNvPr>
            <p:cNvSpPr/>
            <p:nvPr/>
          </p:nvSpPr>
          <p:spPr>
            <a:xfrm>
              <a:off x="2238098" y="1832429"/>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556BD04F-9336-4C7A-97FC-4F532B0D470E}"/>
                </a:ext>
              </a:extLst>
            </p:cNvPr>
            <p:cNvSpPr/>
            <p:nvPr/>
          </p:nvSpPr>
          <p:spPr>
            <a:xfrm>
              <a:off x="754742" y="1832429"/>
              <a:ext cx="2744009"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7" name="文本框 16">
            <a:extLst>
              <a:ext uri="{FF2B5EF4-FFF2-40B4-BE49-F238E27FC236}">
                <a16:creationId xmlns:a16="http://schemas.microsoft.com/office/drawing/2014/main" id="{94E1026F-B3E5-449B-9E69-69F70E7454E4}"/>
              </a:ext>
            </a:extLst>
          </p:cNvPr>
          <p:cNvSpPr txBox="1"/>
          <p:nvPr/>
        </p:nvSpPr>
        <p:spPr>
          <a:xfrm>
            <a:off x="517237" y="3013501"/>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nvGrpSpPr>
          <p:cNvPr id="31" name="组合 30">
            <a:extLst>
              <a:ext uri="{FF2B5EF4-FFF2-40B4-BE49-F238E27FC236}">
                <a16:creationId xmlns:a16="http://schemas.microsoft.com/office/drawing/2014/main" id="{DEE39469-5479-4DBD-9B28-F9C7466FD5D8}"/>
              </a:ext>
            </a:extLst>
          </p:cNvPr>
          <p:cNvGrpSpPr/>
          <p:nvPr/>
        </p:nvGrpSpPr>
        <p:grpSpPr>
          <a:xfrm>
            <a:off x="8160080" y="2630714"/>
            <a:ext cx="4031920" cy="1596572"/>
            <a:chOff x="8813222" y="2630714"/>
            <a:chExt cx="4031920" cy="1596572"/>
          </a:xfrm>
        </p:grpSpPr>
        <p:grpSp>
          <p:nvGrpSpPr>
            <p:cNvPr id="16" name="组合 15">
              <a:extLst>
                <a:ext uri="{FF2B5EF4-FFF2-40B4-BE49-F238E27FC236}">
                  <a16:creationId xmlns:a16="http://schemas.microsoft.com/office/drawing/2014/main" id="{F30E42E1-5722-4599-B9C7-9F21E827050D}"/>
                </a:ext>
              </a:extLst>
            </p:cNvPr>
            <p:cNvGrpSpPr/>
            <p:nvPr/>
          </p:nvGrpSpPr>
          <p:grpSpPr>
            <a:xfrm>
              <a:off x="8813222" y="2630714"/>
              <a:ext cx="4031920" cy="1596572"/>
              <a:chOff x="7022017" y="2630714"/>
              <a:chExt cx="4031920" cy="1596572"/>
            </a:xfrm>
          </p:grpSpPr>
          <p:sp>
            <p:nvSpPr>
              <p:cNvPr id="12" name="梯形 11">
                <a:extLst>
                  <a:ext uri="{FF2B5EF4-FFF2-40B4-BE49-F238E27FC236}">
                    <a16:creationId xmlns:a16="http://schemas.microsoft.com/office/drawing/2014/main" id="{180A23E8-39F4-4504-A5C0-9D3434497D2C}"/>
                  </a:ext>
                </a:extLst>
              </p:cNvPr>
              <p:cNvSpPr/>
              <p:nvPr/>
            </p:nvSpPr>
            <p:spPr>
              <a:xfrm rot="10800000">
                <a:off x="7022017" y="2630714"/>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9892E602-96E9-43E9-99CC-8BC7D64451E7}"/>
                  </a:ext>
                </a:extLst>
              </p:cNvPr>
              <p:cNvSpPr/>
              <p:nvPr/>
            </p:nvSpPr>
            <p:spPr>
              <a:xfrm>
                <a:off x="8310737" y="2630714"/>
                <a:ext cx="2743200"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a:extLst>
                <a:ext uri="{FF2B5EF4-FFF2-40B4-BE49-F238E27FC236}">
                  <a16:creationId xmlns:a16="http://schemas.microsoft.com/office/drawing/2014/main" id="{6EFE9971-A351-4E80-8E76-296B412B1113}"/>
                </a:ext>
              </a:extLst>
            </p:cNvPr>
            <p:cNvSpPr txBox="1"/>
            <p:nvPr/>
          </p:nvSpPr>
          <p:spPr>
            <a:xfrm>
              <a:off x="10129641" y="3013500"/>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pic>
        <p:nvPicPr>
          <p:cNvPr id="32" name="图片 31">
            <a:extLst>
              <a:ext uri="{FF2B5EF4-FFF2-40B4-BE49-F238E27FC236}">
                <a16:creationId xmlns:a16="http://schemas.microsoft.com/office/drawing/2014/main" id="{D0B91AC8-CB47-49AB-977E-874DBD5EBD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33" name="文本框 32">
            <a:extLst>
              <a:ext uri="{FF2B5EF4-FFF2-40B4-BE49-F238E27FC236}">
                <a16:creationId xmlns:a16="http://schemas.microsoft.com/office/drawing/2014/main" id="{A820C8C9-DA44-4CAE-B6CA-F6DB679BCFBA}"/>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36" name="灯片编号占位符 35">
            <a:extLst>
              <a:ext uri="{FF2B5EF4-FFF2-40B4-BE49-F238E27FC236}">
                <a16:creationId xmlns:a16="http://schemas.microsoft.com/office/drawing/2014/main" id="{7E60F749-E356-405F-ADBE-573FB35717D8}"/>
              </a:ext>
            </a:extLst>
          </p:cNvPr>
          <p:cNvSpPr>
            <a:spLocks noGrp="1"/>
          </p:cNvSpPr>
          <p:nvPr>
            <p:ph type="sldNum" sz="quarter" idx="12"/>
          </p:nvPr>
        </p:nvSpPr>
        <p:spPr/>
        <p:txBody>
          <a:bodyPr/>
          <a:lstStyle/>
          <a:p>
            <a:fld id="{188BBDFE-764C-42E2-AD11-850F38D3D522}" type="slidenum">
              <a:rPr lang="zh-CN" altLang="en-US" smtClean="0"/>
              <a:t>2</a:t>
            </a:fld>
            <a:endParaRPr lang="zh-CN" altLang="en-US"/>
          </a:p>
        </p:txBody>
      </p:sp>
      <p:grpSp>
        <p:nvGrpSpPr>
          <p:cNvPr id="2" name="组合 1">
            <a:extLst>
              <a:ext uri="{FF2B5EF4-FFF2-40B4-BE49-F238E27FC236}">
                <a16:creationId xmlns:a16="http://schemas.microsoft.com/office/drawing/2014/main" id="{8CF2B085-DEBE-4E28-9C0C-39BC0C49C178}"/>
              </a:ext>
            </a:extLst>
          </p:cNvPr>
          <p:cNvGrpSpPr/>
          <p:nvPr/>
        </p:nvGrpSpPr>
        <p:grpSpPr>
          <a:xfrm>
            <a:off x="2930859" y="1458930"/>
            <a:ext cx="6151319" cy="4013166"/>
            <a:chOff x="3120186" y="884954"/>
            <a:chExt cx="6151319" cy="4013166"/>
          </a:xfrm>
        </p:grpSpPr>
        <p:grpSp>
          <p:nvGrpSpPr>
            <p:cNvPr id="21" name="组合 20">
              <a:extLst>
                <a:ext uri="{FF2B5EF4-FFF2-40B4-BE49-F238E27FC236}">
                  <a16:creationId xmlns:a16="http://schemas.microsoft.com/office/drawing/2014/main" id="{FE3818D2-092F-468A-AB97-E2A790F605E4}"/>
                </a:ext>
              </a:extLst>
            </p:cNvPr>
            <p:cNvGrpSpPr/>
            <p:nvPr/>
          </p:nvGrpSpPr>
          <p:grpSpPr>
            <a:xfrm>
              <a:off x="3120186" y="884954"/>
              <a:ext cx="2975814" cy="830997"/>
              <a:chOff x="2960915" y="725714"/>
              <a:chExt cx="2975814" cy="830997"/>
            </a:xfrm>
          </p:grpSpPr>
          <p:sp>
            <p:nvSpPr>
              <p:cNvPr id="22" name="文本框 21">
                <a:extLst>
                  <a:ext uri="{FF2B5EF4-FFF2-40B4-BE49-F238E27FC236}">
                    <a16:creationId xmlns:a16="http://schemas.microsoft.com/office/drawing/2014/main" id="{6B70D5E7-0358-48D3-A31B-77BFDA7628E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E22604C5-226F-4071-93F0-8716249CDE43}"/>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endParaRPr lang="en-US" altLang="zh-CN" sz="3600" b="1"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7EBA2577-D341-4362-B8C1-7E47CAAEAAA0}"/>
                </a:ext>
              </a:extLst>
            </p:cNvPr>
            <p:cNvGrpSpPr/>
            <p:nvPr/>
          </p:nvGrpSpPr>
          <p:grpSpPr>
            <a:xfrm>
              <a:off x="4449031" y="2976893"/>
              <a:ext cx="4822474" cy="830997"/>
              <a:chOff x="2960915" y="725714"/>
              <a:chExt cx="4822474" cy="830997"/>
            </a:xfrm>
          </p:grpSpPr>
          <p:sp>
            <p:nvSpPr>
              <p:cNvPr id="25" name="文本框 24">
                <a:extLst>
                  <a:ext uri="{FF2B5EF4-FFF2-40B4-BE49-F238E27FC236}">
                    <a16:creationId xmlns:a16="http://schemas.microsoft.com/office/drawing/2014/main" id="{0186EB99-0F7A-4956-A692-5469F9DE32E6}"/>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03</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E953C20A-3D08-4086-B37C-2277B6737179}"/>
                  </a:ext>
                </a:extLst>
              </p:cNvPr>
              <p:cNvSpPr txBox="1"/>
              <p:nvPr/>
            </p:nvSpPr>
            <p:spPr>
              <a:xfrm>
                <a:off x="3905404" y="818046"/>
                <a:ext cx="387798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研究内容及创新点</a:t>
                </a:r>
              </a:p>
            </p:txBody>
          </p:sp>
        </p:grpSp>
        <p:grpSp>
          <p:nvGrpSpPr>
            <p:cNvPr id="37" name="组合 36">
              <a:extLst>
                <a:ext uri="{FF2B5EF4-FFF2-40B4-BE49-F238E27FC236}">
                  <a16:creationId xmlns:a16="http://schemas.microsoft.com/office/drawing/2014/main" id="{9F3C15E7-AE0A-4B17-A127-A04CAF1F7E2D}"/>
                </a:ext>
              </a:extLst>
            </p:cNvPr>
            <p:cNvGrpSpPr/>
            <p:nvPr/>
          </p:nvGrpSpPr>
          <p:grpSpPr>
            <a:xfrm>
              <a:off x="5393520" y="4067123"/>
              <a:ext cx="2975814" cy="830997"/>
              <a:chOff x="2960915" y="647336"/>
              <a:chExt cx="2975814" cy="830997"/>
            </a:xfrm>
          </p:grpSpPr>
          <p:sp>
            <p:nvSpPr>
              <p:cNvPr id="38" name="文本框 37">
                <a:extLst>
                  <a:ext uri="{FF2B5EF4-FFF2-40B4-BE49-F238E27FC236}">
                    <a16:creationId xmlns:a16="http://schemas.microsoft.com/office/drawing/2014/main" id="{019F03EB-E1AB-4F77-BB64-77DFC81516DA}"/>
                  </a:ext>
                </a:extLst>
              </p:cNvPr>
              <p:cNvSpPr txBox="1"/>
              <p:nvPr/>
            </p:nvSpPr>
            <p:spPr>
              <a:xfrm>
                <a:off x="2960915" y="647336"/>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04</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5755EE54-B579-46D7-8AD8-570E4335648A}"/>
                  </a:ext>
                </a:extLst>
              </p:cNvPr>
              <p:cNvSpPr txBox="1"/>
              <p:nvPr/>
            </p:nvSpPr>
            <p:spPr>
              <a:xfrm>
                <a:off x="3905404" y="739668"/>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进度安排</a:t>
                </a:r>
              </a:p>
            </p:txBody>
          </p:sp>
        </p:grpSp>
        <p:grpSp>
          <p:nvGrpSpPr>
            <p:cNvPr id="27" name="组合 26">
              <a:extLst>
                <a:ext uri="{FF2B5EF4-FFF2-40B4-BE49-F238E27FC236}">
                  <a16:creationId xmlns:a16="http://schemas.microsoft.com/office/drawing/2014/main" id="{CDBD112E-4E79-4B6B-A569-406EF70BDFFB}"/>
                </a:ext>
              </a:extLst>
            </p:cNvPr>
            <p:cNvGrpSpPr/>
            <p:nvPr/>
          </p:nvGrpSpPr>
          <p:grpSpPr>
            <a:xfrm>
              <a:off x="3710671" y="1884757"/>
              <a:ext cx="2975814" cy="830997"/>
              <a:chOff x="2960915" y="725714"/>
              <a:chExt cx="2975814" cy="830997"/>
            </a:xfrm>
          </p:grpSpPr>
          <p:sp>
            <p:nvSpPr>
              <p:cNvPr id="28" name="文本框 27">
                <a:extLst>
                  <a:ext uri="{FF2B5EF4-FFF2-40B4-BE49-F238E27FC236}">
                    <a16:creationId xmlns:a16="http://schemas.microsoft.com/office/drawing/2014/main" id="{869D8459-AB3B-44CA-AE03-AB067D2A510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02</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9" name="文本框 28">
                <a:extLst>
                  <a:ext uri="{FF2B5EF4-FFF2-40B4-BE49-F238E27FC236}">
                    <a16:creationId xmlns:a16="http://schemas.microsoft.com/office/drawing/2014/main" id="{E646D319-206E-4D29-A668-89523ED2E7D7}"/>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研究现状</a:t>
                </a:r>
              </a:p>
            </p:txBody>
          </p:sp>
        </p:grpSp>
      </p:grpSp>
    </p:spTree>
    <p:extLst>
      <p:ext uri="{BB962C8B-B14F-4D97-AF65-F5344CB8AC3E}">
        <p14:creationId xmlns:p14="http://schemas.microsoft.com/office/powerpoint/2010/main" val="22852132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4EFB694B-E63F-4B93-94C7-0D24882A7749}"/>
              </a:ext>
            </a:extLst>
          </p:cNvPr>
          <p:cNvSpPr>
            <a:spLocks noGrp="1"/>
          </p:cNvSpPr>
          <p:nvPr>
            <p:ph type="sldNum" sz="quarter" idx="12"/>
          </p:nvPr>
        </p:nvSpPr>
        <p:spPr/>
        <p:txBody>
          <a:bodyPr/>
          <a:lstStyle/>
          <a:p>
            <a:fld id="{188BBDFE-764C-42E2-AD11-850F38D3D522}" type="slidenum">
              <a:rPr lang="zh-CN" altLang="en-US" smtClean="0"/>
              <a:t>20</a:t>
            </a:fld>
            <a:endParaRPr lang="zh-CN" altLang="en-US"/>
          </a:p>
        </p:txBody>
      </p:sp>
      <p:sp>
        <p:nvSpPr>
          <p:cNvPr id="5" name="文本框 4">
            <a:extLst>
              <a:ext uri="{FF2B5EF4-FFF2-40B4-BE49-F238E27FC236}">
                <a16:creationId xmlns:a16="http://schemas.microsoft.com/office/drawing/2014/main" id="{111B38EE-5756-464D-88EC-5B4431FBB472}"/>
              </a:ext>
            </a:extLst>
          </p:cNvPr>
          <p:cNvSpPr txBox="1"/>
          <p:nvPr/>
        </p:nvSpPr>
        <p:spPr>
          <a:xfrm>
            <a:off x="78377" y="0"/>
            <a:ext cx="8312725"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通过层次聚类快速构建</a:t>
            </a:r>
            <a:r>
              <a:rPr lang="en-US" altLang="zh-CN" sz="2800" b="1" dirty="0">
                <a:solidFill>
                  <a:srgbClr val="4472C4"/>
                </a:solidFill>
                <a:latin typeface="微软雅黑" panose="020B0503020204020204" pitchFamily="34" charset="-122"/>
                <a:ea typeface="微软雅黑" panose="020B0503020204020204" pitchFamily="34" charset="-122"/>
              </a:rPr>
              <a:t>Fe-Cr-Ni</a:t>
            </a:r>
            <a:r>
              <a:rPr lang="zh-CN" altLang="en-US" sz="2800" b="1" dirty="0">
                <a:solidFill>
                  <a:srgbClr val="4472C4"/>
                </a:solidFill>
                <a:latin typeface="微软雅黑" panose="020B0503020204020204" pitchFamily="34" charset="-122"/>
                <a:ea typeface="微软雅黑" panose="020B0503020204020204" pitchFamily="34" charset="-122"/>
              </a:rPr>
              <a:t>成分相图</a:t>
            </a:r>
          </a:p>
        </p:txBody>
      </p:sp>
      <p:pic>
        <p:nvPicPr>
          <p:cNvPr id="6" name="图片 6" descr="58742495613404073">
            <a:extLst>
              <a:ext uri="{FF2B5EF4-FFF2-40B4-BE49-F238E27FC236}">
                <a16:creationId xmlns:a16="http://schemas.microsoft.com/office/drawing/2014/main" id="{6D159DCE-31FD-4D2E-8B59-808010677B0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962" t="23200" r="54117" b="40410"/>
          <a:stretch/>
        </p:blipFill>
        <p:spPr bwMode="auto">
          <a:xfrm>
            <a:off x="814959" y="840300"/>
            <a:ext cx="1494391" cy="1462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a:extLst>
              <a:ext uri="{FF2B5EF4-FFF2-40B4-BE49-F238E27FC236}">
                <a16:creationId xmlns:a16="http://schemas.microsoft.com/office/drawing/2014/main" id="{5DDC1E92-A687-4F82-A547-643B4B9CC1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722" y="5240666"/>
            <a:ext cx="1578865" cy="1371185"/>
          </a:xfrm>
          <a:prstGeom prst="rect">
            <a:avLst/>
          </a:prstGeom>
        </p:spPr>
      </p:pic>
      <p:pic>
        <p:nvPicPr>
          <p:cNvPr id="3" name="图片 2">
            <a:extLst>
              <a:ext uri="{FF2B5EF4-FFF2-40B4-BE49-F238E27FC236}">
                <a16:creationId xmlns:a16="http://schemas.microsoft.com/office/drawing/2014/main" id="{F4B11875-0815-4E0F-BA3B-ACE73C80F6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887" y="3207376"/>
            <a:ext cx="2340535" cy="1220004"/>
          </a:xfrm>
          <a:prstGeom prst="rect">
            <a:avLst/>
          </a:prstGeom>
        </p:spPr>
      </p:pic>
      <p:sp>
        <p:nvSpPr>
          <p:cNvPr id="8" name="文本框 7">
            <a:extLst>
              <a:ext uri="{FF2B5EF4-FFF2-40B4-BE49-F238E27FC236}">
                <a16:creationId xmlns:a16="http://schemas.microsoft.com/office/drawing/2014/main" id="{15276293-115E-4C38-85EB-ED2C7ED16F5A}"/>
              </a:ext>
            </a:extLst>
          </p:cNvPr>
          <p:cNvSpPr txBox="1"/>
          <p:nvPr/>
        </p:nvSpPr>
        <p:spPr>
          <a:xfrm>
            <a:off x="489798" y="485143"/>
            <a:ext cx="2262158"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高通量材料实验制备</a:t>
            </a:r>
          </a:p>
        </p:txBody>
      </p:sp>
      <p:sp>
        <p:nvSpPr>
          <p:cNvPr id="9" name="文本框 8">
            <a:extLst>
              <a:ext uri="{FF2B5EF4-FFF2-40B4-BE49-F238E27FC236}">
                <a16:creationId xmlns:a16="http://schemas.microsoft.com/office/drawing/2014/main" id="{B2DA6E97-FB8D-460C-B0BB-1C9A7D2687BE}"/>
              </a:ext>
            </a:extLst>
          </p:cNvPr>
          <p:cNvSpPr txBox="1"/>
          <p:nvPr/>
        </p:nvSpPr>
        <p:spPr>
          <a:xfrm>
            <a:off x="554720" y="4900104"/>
            <a:ext cx="2132315"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机器学习</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层次聚类</a:t>
            </a:r>
          </a:p>
        </p:txBody>
      </p:sp>
      <p:sp>
        <p:nvSpPr>
          <p:cNvPr id="10" name="文本框 9">
            <a:extLst>
              <a:ext uri="{FF2B5EF4-FFF2-40B4-BE49-F238E27FC236}">
                <a16:creationId xmlns:a16="http://schemas.microsoft.com/office/drawing/2014/main" id="{061090C0-A58E-41BC-81D9-58050D1BB97F}"/>
              </a:ext>
            </a:extLst>
          </p:cNvPr>
          <p:cNvSpPr txBox="1"/>
          <p:nvPr/>
        </p:nvSpPr>
        <p:spPr>
          <a:xfrm>
            <a:off x="489798" y="2838044"/>
            <a:ext cx="2262158"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高通量材料实验表征</a:t>
            </a:r>
          </a:p>
        </p:txBody>
      </p:sp>
      <p:sp>
        <p:nvSpPr>
          <p:cNvPr id="11" name="箭头: 下 10">
            <a:extLst>
              <a:ext uri="{FF2B5EF4-FFF2-40B4-BE49-F238E27FC236}">
                <a16:creationId xmlns:a16="http://schemas.microsoft.com/office/drawing/2014/main" id="{49BF744E-50D0-4C79-BBD5-2F6806AB64A3}"/>
              </a:ext>
            </a:extLst>
          </p:cNvPr>
          <p:cNvSpPr/>
          <p:nvPr/>
        </p:nvSpPr>
        <p:spPr>
          <a:xfrm>
            <a:off x="1444588" y="253513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箭头: 下 11">
            <a:extLst>
              <a:ext uri="{FF2B5EF4-FFF2-40B4-BE49-F238E27FC236}">
                <a16:creationId xmlns:a16="http://schemas.microsoft.com/office/drawing/2014/main" id="{CC6D74AE-C077-41E4-9EA6-3DCDB8337C8C}"/>
              </a:ext>
            </a:extLst>
          </p:cNvPr>
          <p:cNvSpPr/>
          <p:nvPr/>
        </p:nvSpPr>
        <p:spPr>
          <a:xfrm>
            <a:off x="1444588" y="4594555"/>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文本框 12">
            <a:extLst>
              <a:ext uri="{FF2B5EF4-FFF2-40B4-BE49-F238E27FC236}">
                <a16:creationId xmlns:a16="http://schemas.microsoft.com/office/drawing/2014/main" id="{E1891A4B-8D9D-4449-8AA7-87096B66B6FF}"/>
              </a:ext>
            </a:extLst>
          </p:cNvPr>
          <p:cNvSpPr txBox="1"/>
          <p:nvPr/>
        </p:nvSpPr>
        <p:spPr>
          <a:xfrm>
            <a:off x="628137" y="2297777"/>
            <a:ext cx="1985480" cy="307777"/>
          </a:xfrm>
          <a:prstGeom prst="rect">
            <a:avLst/>
          </a:prstGeom>
          <a:noFill/>
        </p:spPr>
        <p:txBody>
          <a:bodyPr wrap="none" rtlCol="0">
            <a:spAutoFit/>
          </a:bodyPr>
          <a:lstStyle/>
          <a:p>
            <a:pPr algn="l"/>
            <a:r>
              <a:rPr lang="en-US" altLang="zh-CN" sz="1400" dirty="0">
                <a:latin typeface="微软雅黑" panose="020B0503020204020204" pitchFamily="34" charset="-122"/>
                <a:ea typeface="微软雅黑" panose="020B0503020204020204" pitchFamily="34" charset="-122"/>
              </a:rPr>
              <a:t>Fe-Cr-Ni</a:t>
            </a:r>
            <a:r>
              <a:rPr lang="zh-CN" altLang="en-US" sz="1400" dirty="0">
                <a:latin typeface="微软雅黑" panose="020B0503020204020204" pitchFamily="34" charset="-122"/>
                <a:ea typeface="微软雅黑" panose="020B0503020204020204" pitchFamily="34" charset="-122"/>
              </a:rPr>
              <a:t>材料组合芯片</a:t>
            </a:r>
          </a:p>
        </p:txBody>
      </p:sp>
      <p:sp>
        <p:nvSpPr>
          <p:cNvPr id="14" name="文本框 13">
            <a:extLst>
              <a:ext uri="{FF2B5EF4-FFF2-40B4-BE49-F238E27FC236}">
                <a16:creationId xmlns:a16="http://schemas.microsoft.com/office/drawing/2014/main" id="{9BD1F106-A6D1-402E-B6C7-9F25F779FCE8}"/>
              </a:ext>
            </a:extLst>
          </p:cNvPr>
          <p:cNvSpPr txBox="1"/>
          <p:nvPr/>
        </p:nvSpPr>
        <p:spPr>
          <a:xfrm>
            <a:off x="985126" y="4336311"/>
            <a:ext cx="1271502"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所有</a:t>
            </a:r>
            <a:r>
              <a:rPr lang="en-US" altLang="zh-CN" sz="1400" dirty="0">
                <a:latin typeface="微软雅黑" panose="020B0503020204020204" pitchFamily="34" charset="-122"/>
                <a:ea typeface="微软雅黑" panose="020B0503020204020204" pitchFamily="34" charset="-122"/>
              </a:rPr>
              <a:t>XRD</a:t>
            </a:r>
            <a:r>
              <a:rPr lang="zh-CN" altLang="en-US" sz="1400" dirty="0">
                <a:latin typeface="微软雅黑" panose="020B0503020204020204" pitchFamily="34" charset="-122"/>
                <a:ea typeface="微软雅黑" panose="020B0503020204020204" pitchFamily="34" charset="-122"/>
              </a:rPr>
              <a:t>曲线</a:t>
            </a:r>
          </a:p>
        </p:txBody>
      </p:sp>
      <p:sp>
        <p:nvSpPr>
          <p:cNvPr id="15" name="文本框 14">
            <a:extLst>
              <a:ext uri="{FF2B5EF4-FFF2-40B4-BE49-F238E27FC236}">
                <a16:creationId xmlns:a16="http://schemas.microsoft.com/office/drawing/2014/main" id="{CAACFDB7-2B36-4E06-A78E-3DF85245AA7D}"/>
              </a:ext>
            </a:extLst>
          </p:cNvPr>
          <p:cNvSpPr txBox="1"/>
          <p:nvPr/>
        </p:nvSpPr>
        <p:spPr>
          <a:xfrm>
            <a:off x="569414" y="6567586"/>
            <a:ext cx="1985480" cy="307777"/>
          </a:xfrm>
          <a:prstGeom prst="rect">
            <a:avLst/>
          </a:prstGeom>
          <a:noFill/>
        </p:spPr>
        <p:txBody>
          <a:bodyPr wrap="none" rtlCol="0">
            <a:spAutoFit/>
          </a:bodyPr>
          <a:lstStyle/>
          <a:p>
            <a:pPr algn="l"/>
            <a:r>
              <a:rPr lang="en-US" altLang="zh-CN" sz="1400" dirty="0">
                <a:latin typeface="微软雅黑" panose="020B0503020204020204" pitchFamily="34" charset="-122"/>
                <a:ea typeface="微软雅黑" panose="020B0503020204020204" pitchFamily="34" charset="-122"/>
              </a:rPr>
              <a:t>Fe-Cr-Ni</a:t>
            </a:r>
            <a:r>
              <a:rPr lang="zh-CN" altLang="en-US" sz="1400" dirty="0">
                <a:latin typeface="微软雅黑" panose="020B0503020204020204" pitchFamily="34" charset="-122"/>
                <a:ea typeface="微软雅黑" panose="020B0503020204020204" pitchFamily="34" charset="-122"/>
              </a:rPr>
              <a:t>三元合金相图</a:t>
            </a:r>
          </a:p>
        </p:txBody>
      </p:sp>
      <p:sp>
        <p:nvSpPr>
          <p:cNvPr id="18" name="矩形: 圆角 17">
            <a:extLst>
              <a:ext uri="{FF2B5EF4-FFF2-40B4-BE49-F238E27FC236}">
                <a16:creationId xmlns:a16="http://schemas.microsoft.com/office/drawing/2014/main" id="{D817F8BC-3700-46FA-A1D4-FCCADB1EBD8F}"/>
              </a:ext>
            </a:extLst>
          </p:cNvPr>
          <p:cNvSpPr/>
          <p:nvPr/>
        </p:nvSpPr>
        <p:spPr>
          <a:xfrm>
            <a:off x="3408921" y="560541"/>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从原始实验数据中提取有效实验信息</a:t>
            </a:r>
            <a:r>
              <a:rPr lang="en-US" altLang="zh-CN" sz="2000" dirty="0">
                <a:solidFill>
                  <a:schemeClr val="bg1"/>
                </a:solidFill>
              </a:rPr>
              <a:t>(XRF, XRD)</a:t>
            </a:r>
            <a:endParaRPr lang="zh-CN" altLang="en-US" sz="2000" dirty="0">
              <a:solidFill>
                <a:schemeClr val="bg1"/>
              </a:solidFill>
            </a:endParaRPr>
          </a:p>
        </p:txBody>
      </p:sp>
      <p:sp>
        <p:nvSpPr>
          <p:cNvPr id="37" name="矩形: 圆角 36">
            <a:extLst>
              <a:ext uri="{FF2B5EF4-FFF2-40B4-BE49-F238E27FC236}">
                <a16:creationId xmlns:a16="http://schemas.microsoft.com/office/drawing/2014/main" id="{E89C9455-C139-40F1-9BA9-7C2D26758F3F}"/>
              </a:ext>
            </a:extLst>
          </p:cNvPr>
          <p:cNvSpPr/>
          <p:nvPr/>
        </p:nvSpPr>
        <p:spPr>
          <a:xfrm>
            <a:off x="3408921" y="1061887"/>
            <a:ext cx="5447184" cy="8311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根据</a:t>
            </a:r>
            <a:r>
              <a:rPr lang="en-US" altLang="zh-CN" sz="2000" dirty="0">
                <a:solidFill>
                  <a:schemeClr val="bg1"/>
                </a:solidFill>
              </a:rPr>
              <a:t>XRF</a:t>
            </a:r>
            <a:r>
              <a:rPr lang="zh-CN" altLang="en-US" sz="2000" dirty="0">
                <a:solidFill>
                  <a:schemeClr val="bg1"/>
                </a:solidFill>
              </a:rPr>
              <a:t>实验数据利用最小二乘法（遗传算法）计算材料原子百分比</a:t>
            </a:r>
          </a:p>
        </p:txBody>
      </p:sp>
      <p:sp>
        <p:nvSpPr>
          <p:cNvPr id="39" name="矩形: 圆角 38">
            <a:extLst>
              <a:ext uri="{FF2B5EF4-FFF2-40B4-BE49-F238E27FC236}">
                <a16:creationId xmlns:a16="http://schemas.microsoft.com/office/drawing/2014/main" id="{88D83FE4-8289-4D51-9306-C4F03DFA4A84}"/>
              </a:ext>
            </a:extLst>
          </p:cNvPr>
          <p:cNvSpPr/>
          <p:nvPr/>
        </p:nvSpPr>
        <p:spPr>
          <a:xfrm>
            <a:off x="3408921" y="2029265"/>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去除</a:t>
            </a:r>
            <a:r>
              <a:rPr lang="en-US" altLang="zh-CN" sz="2000" dirty="0">
                <a:solidFill>
                  <a:schemeClr val="bg1"/>
                </a:solidFill>
              </a:rPr>
              <a:t>XRD</a:t>
            </a:r>
            <a:r>
              <a:rPr lang="zh-CN" altLang="en-US" sz="2000" dirty="0">
                <a:solidFill>
                  <a:schemeClr val="bg1"/>
                </a:solidFill>
              </a:rPr>
              <a:t>实验数据的基底信号</a:t>
            </a:r>
          </a:p>
        </p:txBody>
      </p:sp>
      <p:sp>
        <p:nvSpPr>
          <p:cNvPr id="42" name="矩形: 圆角 41">
            <a:extLst>
              <a:ext uri="{FF2B5EF4-FFF2-40B4-BE49-F238E27FC236}">
                <a16:creationId xmlns:a16="http://schemas.microsoft.com/office/drawing/2014/main" id="{09E997CF-1693-40A6-BF62-497231E64E8B}"/>
              </a:ext>
            </a:extLst>
          </p:cNvPr>
          <p:cNvSpPr/>
          <p:nvPr/>
        </p:nvSpPr>
        <p:spPr>
          <a:xfrm>
            <a:off x="3408921" y="4034649"/>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将每根</a:t>
            </a:r>
            <a:r>
              <a:rPr lang="en-US" altLang="zh-CN" sz="2000" dirty="0">
                <a:solidFill>
                  <a:schemeClr val="bg1"/>
                </a:solidFill>
              </a:rPr>
              <a:t>XRD</a:t>
            </a:r>
            <a:r>
              <a:rPr lang="zh-CN" altLang="en-US" sz="2000" dirty="0">
                <a:solidFill>
                  <a:schemeClr val="bg1"/>
                </a:solidFill>
              </a:rPr>
              <a:t>曲线转化为对应的特征向量</a:t>
            </a:r>
          </a:p>
        </p:txBody>
      </p:sp>
      <p:sp>
        <p:nvSpPr>
          <p:cNvPr id="43" name="矩形: 圆角 42">
            <a:extLst>
              <a:ext uri="{FF2B5EF4-FFF2-40B4-BE49-F238E27FC236}">
                <a16:creationId xmlns:a16="http://schemas.microsoft.com/office/drawing/2014/main" id="{21282B01-18EF-4924-B4FA-0A4097621778}"/>
              </a:ext>
            </a:extLst>
          </p:cNvPr>
          <p:cNvSpPr/>
          <p:nvPr/>
        </p:nvSpPr>
        <p:spPr>
          <a:xfrm>
            <a:off x="3408921" y="3533303"/>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合并所有</a:t>
            </a:r>
            <a:r>
              <a:rPr lang="en-US" altLang="zh-CN" sz="2000" dirty="0">
                <a:solidFill>
                  <a:schemeClr val="bg1"/>
                </a:solidFill>
              </a:rPr>
              <a:t>XRD</a:t>
            </a:r>
            <a:r>
              <a:rPr lang="zh-CN" altLang="en-US" sz="2000" dirty="0">
                <a:solidFill>
                  <a:schemeClr val="bg1"/>
                </a:solidFill>
              </a:rPr>
              <a:t>曲线的特征峰峰位至</a:t>
            </a:r>
            <a:r>
              <a:rPr lang="en-US" altLang="zh-CN" sz="2000" dirty="0">
                <a:solidFill>
                  <a:schemeClr val="bg1"/>
                </a:solidFill>
              </a:rPr>
              <a:t>12</a:t>
            </a:r>
            <a:r>
              <a:rPr lang="zh-CN" altLang="en-US" sz="2000" dirty="0">
                <a:solidFill>
                  <a:schemeClr val="bg1"/>
                </a:solidFill>
              </a:rPr>
              <a:t>个</a:t>
            </a:r>
          </a:p>
        </p:txBody>
      </p:sp>
      <p:sp>
        <p:nvSpPr>
          <p:cNvPr id="44" name="矩形: 圆角 43">
            <a:extLst>
              <a:ext uri="{FF2B5EF4-FFF2-40B4-BE49-F238E27FC236}">
                <a16:creationId xmlns:a16="http://schemas.microsoft.com/office/drawing/2014/main" id="{5E67722A-B7EC-4BB0-85D5-AFA238CF890B}"/>
              </a:ext>
            </a:extLst>
          </p:cNvPr>
          <p:cNvSpPr/>
          <p:nvPr/>
        </p:nvSpPr>
        <p:spPr>
          <a:xfrm>
            <a:off x="3408921" y="3031957"/>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提取</a:t>
            </a:r>
            <a:r>
              <a:rPr lang="en-US" altLang="zh-CN" sz="2000" dirty="0">
                <a:solidFill>
                  <a:schemeClr val="bg1"/>
                </a:solidFill>
              </a:rPr>
              <a:t>XRD</a:t>
            </a:r>
            <a:r>
              <a:rPr lang="zh-CN" altLang="en-US" sz="2000" dirty="0">
                <a:solidFill>
                  <a:schemeClr val="bg1"/>
                </a:solidFill>
              </a:rPr>
              <a:t>曲线的特征峰峰位和强度</a:t>
            </a:r>
          </a:p>
        </p:txBody>
      </p:sp>
      <p:sp>
        <p:nvSpPr>
          <p:cNvPr id="45" name="矩形: 圆角 44">
            <a:extLst>
              <a:ext uri="{FF2B5EF4-FFF2-40B4-BE49-F238E27FC236}">
                <a16:creationId xmlns:a16="http://schemas.microsoft.com/office/drawing/2014/main" id="{6E585901-1E60-4DAE-95AE-66F42A0FCAEC}"/>
              </a:ext>
            </a:extLst>
          </p:cNvPr>
          <p:cNvSpPr/>
          <p:nvPr/>
        </p:nvSpPr>
        <p:spPr>
          <a:xfrm>
            <a:off x="3408921" y="2530611"/>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利用滤波技术去除</a:t>
            </a:r>
            <a:r>
              <a:rPr lang="en-US" altLang="zh-CN" sz="2000" dirty="0">
                <a:solidFill>
                  <a:schemeClr val="bg1"/>
                </a:solidFill>
              </a:rPr>
              <a:t>XRD</a:t>
            </a:r>
            <a:r>
              <a:rPr lang="zh-CN" altLang="en-US" sz="2000" dirty="0">
                <a:solidFill>
                  <a:schemeClr val="bg1"/>
                </a:solidFill>
              </a:rPr>
              <a:t>曲线中的噪声</a:t>
            </a:r>
          </a:p>
        </p:txBody>
      </p:sp>
      <p:sp>
        <p:nvSpPr>
          <p:cNvPr id="46" name="矩形: 圆角 45">
            <a:extLst>
              <a:ext uri="{FF2B5EF4-FFF2-40B4-BE49-F238E27FC236}">
                <a16:creationId xmlns:a16="http://schemas.microsoft.com/office/drawing/2014/main" id="{19F51A7B-F56F-4567-A367-5D3C8EE392C6}"/>
              </a:ext>
            </a:extLst>
          </p:cNvPr>
          <p:cNvSpPr/>
          <p:nvPr/>
        </p:nvSpPr>
        <p:spPr>
          <a:xfrm>
            <a:off x="3072468" y="6367844"/>
            <a:ext cx="612009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a:t>
            </a:r>
            <a:r>
              <a:rPr lang="en-US" altLang="zh-CN" sz="2000" dirty="0">
                <a:solidFill>
                  <a:schemeClr val="bg1"/>
                </a:solidFill>
              </a:rPr>
              <a:t>11</a:t>
            </a:r>
            <a:r>
              <a:rPr lang="zh-CN" altLang="en-US" sz="2000" dirty="0">
                <a:solidFill>
                  <a:schemeClr val="bg1"/>
                </a:solidFill>
              </a:rPr>
              <a:t>类曲线与</a:t>
            </a:r>
            <a:r>
              <a:rPr lang="en-US" altLang="zh-CN" sz="2000" dirty="0">
                <a:solidFill>
                  <a:schemeClr val="bg1"/>
                </a:solidFill>
              </a:rPr>
              <a:t>Fe-Cr-Ni</a:t>
            </a:r>
            <a:r>
              <a:rPr lang="zh-CN" altLang="en-US" sz="2000" dirty="0">
                <a:solidFill>
                  <a:schemeClr val="bg1"/>
                </a:solidFill>
              </a:rPr>
              <a:t>标准相图上的</a:t>
            </a:r>
            <a:r>
              <a:rPr lang="en-US" altLang="zh-CN" sz="2000" dirty="0">
                <a:solidFill>
                  <a:schemeClr val="bg1"/>
                </a:solidFill>
              </a:rPr>
              <a:t>11</a:t>
            </a:r>
            <a:r>
              <a:rPr lang="zh-CN" altLang="en-US" sz="2000" dirty="0">
                <a:solidFill>
                  <a:schemeClr val="bg1"/>
                </a:solidFill>
              </a:rPr>
              <a:t>种相依次对应</a:t>
            </a:r>
          </a:p>
        </p:txBody>
      </p:sp>
      <p:sp>
        <p:nvSpPr>
          <p:cNvPr id="47" name="矩形: 圆角 46">
            <a:extLst>
              <a:ext uri="{FF2B5EF4-FFF2-40B4-BE49-F238E27FC236}">
                <a16:creationId xmlns:a16="http://schemas.microsoft.com/office/drawing/2014/main" id="{D36BD732-8509-467A-B58B-604C4953A7C7}"/>
              </a:ext>
            </a:extLst>
          </p:cNvPr>
          <p:cNvSpPr/>
          <p:nvPr/>
        </p:nvSpPr>
        <p:spPr>
          <a:xfrm>
            <a:off x="3104562" y="5866498"/>
            <a:ext cx="605590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利用层次聚类根据相似度将所有</a:t>
            </a:r>
            <a:r>
              <a:rPr lang="en-US" altLang="zh-CN" sz="2000" dirty="0">
                <a:solidFill>
                  <a:schemeClr val="bg1"/>
                </a:solidFill>
              </a:rPr>
              <a:t>XRD</a:t>
            </a:r>
            <a:r>
              <a:rPr lang="zh-CN" altLang="en-US" sz="2000" dirty="0">
                <a:solidFill>
                  <a:schemeClr val="bg1"/>
                </a:solidFill>
              </a:rPr>
              <a:t>曲线聚合成</a:t>
            </a:r>
            <a:r>
              <a:rPr lang="en-US" altLang="zh-CN" sz="2000" dirty="0">
                <a:solidFill>
                  <a:schemeClr val="bg1"/>
                </a:solidFill>
              </a:rPr>
              <a:t>11</a:t>
            </a:r>
            <a:r>
              <a:rPr lang="zh-CN" altLang="en-US" sz="2000" dirty="0">
                <a:solidFill>
                  <a:schemeClr val="bg1"/>
                </a:solidFill>
              </a:rPr>
              <a:t>类</a:t>
            </a:r>
          </a:p>
        </p:txBody>
      </p:sp>
      <p:sp>
        <p:nvSpPr>
          <p:cNvPr id="48" name="矩形: 圆角 47">
            <a:extLst>
              <a:ext uri="{FF2B5EF4-FFF2-40B4-BE49-F238E27FC236}">
                <a16:creationId xmlns:a16="http://schemas.microsoft.com/office/drawing/2014/main" id="{57675184-3F12-49BF-BBB1-79DEA67C9C4F}"/>
              </a:ext>
            </a:extLst>
          </p:cNvPr>
          <p:cNvSpPr/>
          <p:nvPr/>
        </p:nvSpPr>
        <p:spPr>
          <a:xfrm>
            <a:off x="3408921" y="5365152"/>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计算特征向量两两间的相似度</a:t>
            </a:r>
          </a:p>
        </p:txBody>
      </p:sp>
      <p:sp>
        <p:nvSpPr>
          <p:cNvPr id="49" name="矩形: 圆角 48">
            <a:extLst>
              <a:ext uri="{FF2B5EF4-FFF2-40B4-BE49-F238E27FC236}">
                <a16:creationId xmlns:a16="http://schemas.microsoft.com/office/drawing/2014/main" id="{56D28C31-686B-48B2-A6F3-7222910929B4}"/>
              </a:ext>
            </a:extLst>
          </p:cNvPr>
          <p:cNvSpPr/>
          <p:nvPr/>
        </p:nvSpPr>
        <p:spPr>
          <a:xfrm>
            <a:off x="3408921" y="4535995"/>
            <a:ext cx="5447184" cy="6929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选择余弦相似度（皮尔逊相关系数、</a:t>
            </a:r>
            <a:r>
              <a:rPr lang="en-US" altLang="zh-CN" sz="2000" dirty="0">
                <a:solidFill>
                  <a:schemeClr val="bg1"/>
                </a:solidFill>
              </a:rPr>
              <a:t>Jensen-</a:t>
            </a:r>
            <a:r>
              <a:rPr lang="en-US" altLang="zh-CN" sz="2000" dirty="0" err="1">
                <a:solidFill>
                  <a:schemeClr val="bg1"/>
                </a:solidFill>
              </a:rPr>
              <a:t>Shanon</a:t>
            </a:r>
            <a:r>
              <a:rPr lang="zh-CN" altLang="en-US" sz="2000" dirty="0">
                <a:solidFill>
                  <a:schemeClr val="bg1"/>
                </a:solidFill>
              </a:rPr>
              <a:t>）作为层次聚类相似度的计算依据</a:t>
            </a:r>
          </a:p>
        </p:txBody>
      </p:sp>
      <p:sp>
        <p:nvSpPr>
          <p:cNvPr id="51" name="文本框 50">
            <a:extLst>
              <a:ext uri="{FF2B5EF4-FFF2-40B4-BE49-F238E27FC236}">
                <a16:creationId xmlns:a16="http://schemas.microsoft.com/office/drawing/2014/main" id="{8AA0F813-C95B-49BD-B6DB-5ADBA63CCE94}"/>
              </a:ext>
            </a:extLst>
          </p:cNvPr>
          <p:cNvSpPr txBox="1"/>
          <p:nvPr/>
        </p:nvSpPr>
        <p:spPr>
          <a:xfrm>
            <a:off x="8909351" y="519056"/>
            <a:ext cx="3282649" cy="4154984"/>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工作创新</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在数据处理的过程中，多处采用</a:t>
            </a:r>
            <a:r>
              <a:rPr lang="zh-CN" altLang="en-US" sz="2000" dirty="0">
                <a:solidFill>
                  <a:srgbClr val="FF0000"/>
                </a:solidFill>
                <a:latin typeface="微软雅黑" panose="020B0503020204020204" pitchFamily="34" charset="-122"/>
                <a:ea typeface="微软雅黑" panose="020B0503020204020204" pitchFamily="34" charset="-122"/>
              </a:rPr>
              <a:t>自适应</a:t>
            </a:r>
            <a:r>
              <a:rPr lang="zh-CN" altLang="en-US" sz="2000" dirty="0">
                <a:latin typeface="微软雅黑" panose="020B0503020204020204" pitchFamily="34" charset="-122"/>
                <a:ea typeface="微软雅黑" panose="020B0503020204020204" pitchFamily="34" charset="-122"/>
              </a:rPr>
              <a:t>的手段，</a:t>
            </a:r>
            <a:r>
              <a:rPr lang="zh-CN" altLang="en-US" sz="2000" dirty="0">
                <a:solidFill>
                  <a:srgbClr val="FF0000"/>
                </a:solidFill>
                <a:latin typeface="微软雅黑" panose="020B0503020204020204" pitchFamily="34" charset="-122"/>
                <a:ea typeface="微软雅黑" panose="020B0503020204020204" pitchFamily="34" charset="-122"/>
              </a:rPr>
              <a:t>减少人为</a:t>
            </a:r>
            <a:r>
              <a:rPr lang="zh-CN" altLang="en-US" sz="2000" dirty="0">
                <a:latin typeface="微软雅黑" panose="020B0503020204020204" pitchFamily="34" charset="-122"/>
                <a:ea typeface="微软雅黑" panose="020B0503020204020204" pitchFamily="34" charset="-122"/>
              </a:rPr>
              <a:t>干预引起的误差</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对</a:t>
            </a:r>
            <a:r>
              <a:rPr lang="en-US" altLang="zh-CN" sz="2000" dirty="0">
                <a:latin typeface="微软雅黑" panose="020B0503020204020204" pitchFamily="34" charset="-122"/>
                <a:ea typeface="微软雅黑" panose="020B0503020204020204" pitchFamily="34" charset="-122"/>
              </a:rPr>
              <a:t>XRD</a:t>
            </a:r>
            <a:r>
              <a:rPr lang="zh-CN" altLang="en-US" sz="2000" dirty="0">
                <a:latin typeface="微软雅黑" panose="020B0503020204020204" pitchFamily="34" charset="-122"/>
                <a:ea typeface="微软雅黑" panose="020B0503020204020204" pitchFamily="34" charset="-122"/>
              </a:rPr>
              <a:t>数据采用</a:t>
            </a:r>
            <a:r>
              <a:rPr lang="zh-CN" altLang="en-US" sz="2000" dirty="0">
                <a:solidFill>
                  <a:srgbClr val="FF0000"/>
                </a:solidFill>
                <a:latin typeface="微软雅黑" panose="020B0503020204020204" pitchFamily="34" charset="-122"/>
                <a:ea typeface="微软雅黑" panose="020B0503020204020204" pitchFamily="34" charset="-122"/>
              </a:rPr>
              <a:t>去噪处理</a:t>
            </a:r>
            <a:r>
              <a:rPr lang="zh-CN" altLang="en-US" sz="2000" dirty="0">
                <a:latin typeface="微软雅黑" panose="020B0503020204020204" pitchFamily="34" charset="-122"/>
                <a:ea typeface="微软雅黑" panose="020B0503020204020204" pitchFamily="34" charset="-122"/>
              </a:rPr>
              <a:t>，避免遗漏材料在</a:t>
            </a:r>
            <a:r>
              <a:rPr lang="en-US" altLang="zh-CN" sz="2000" dirty="0">
                <a:latin typeface="微软雅黑" panose="020B0503020204020204" pitchFamily="34" charset="-122"/>
                <a:ea typeface="微软雅黑" panose="020B0503020204020204" pitchFamily="34" charset="-122"/>
              </a:rPr>
              <a:t>XRD</a:t>
            </a:r>
            <a:r>
              <a:rPr lang="zh-CN" altLang="en-US" sz="2000" dirty="0">
                <a:latin typeface="微软雅黑" panose="020B0503020204020204" pitchFamily="34" charset="-122"/>
                <a:ea typeface="微软雅黑" panose="020B0503020204020204" pitchFamily="34" charset="-122"/>
              </a:rPr>
              <a:t>曲线中的</a:t>
            </a:r>
            <a:r>
              <a:rPr lang="zh-CN" altLang="en-US" sz="2000" dirty="0">
                <a:solidFill>
                  <a:srgbClr val="FF0000"/>
                </a:solidFill>
                <a:latin typeface="微软雅黑" panose="020B0503020204020204" pitchFamily="34" charset="-122"/>
                <a:ea typeface="微软雅黑" panose="020B0503020204020204" pitchFamily="34" charset="-122"/>
              </a:rPr>
              <a:t>特征峰</a:t>
            </a:r>
            <a:endParaRPr lang="en-US" altLang="zh-CN" sz="2000" dirty="0">
              <a:solidFill>
                <a:srgbClr val="FF0000"/>
              </a:solidFill>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尝试多种不同的</a:t>
            </a:r>
            <a:r>
              <a:rPr lang="zh-CN" altLang="en-US" sz="2000" dirty="0">
                <a:solidFill>
                  <a:srgbClr val="FF0000"/>
                </a:solidFill>
                <a:latin typeface="微软雅黑" panose="020B0503020204020204" pitchFamily="34" charset="-122"/>
                <a:ea typeface="微软雅黑" panose="020B0503020204020204" pitchFamily="34" charset="-122"/>
              </a:rPr>
              <a:t>相似度计算</a:t>
            </a:r>
            <a:r>
              <a:rPr lang="zh-CN" altLang="en-US" sz="2000" dirty="0">
                <a:latin typeface="微软雅黑" panose="020B0503020204020204" pitchFamily="34" charset="-122"/>
                <a:ea typeface="微软雅黑" panose="020B0503020204020204" pitchFamily="34" charset="-122"/>
              </a:rPr>
              <a:t>方法</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在</a:t>
            </a:r>
            <a:r>
              <a:rPr lang="en-US" altLang="zh-CN" sz="2000" dirty="0">
                <a:latin typeface="微软雅黑" panose="020B0503020204020204" pitchFamily="34" charset="-122"/>
                <a:ea typeface="微软雅黑" panose="020B0503020204020204" pitchFamily="34" charset="-122"/>
              </a:rPr>
              <a:t>XRD</a:t>
            </a:r>
            <a:r>
              <a:rPr lang="zh-CN" altLang="en-US" sz="2000" dirty="0">
                <a:latin typeface="微软雅黑" panose="020B0503020204020204" pitchFamily="34" charset="-122"/>
                <a:ea typeface="微软雅黑" panose="020B0503020204020204" pitchFamily="34" charset="-122"/>
              </a:rPr>
              <a:t>曲线相似度计算的过程中考虑材料的</a:t>
            </a:r>
            <a:r>
              <a:rPr lang="zh-CN" altLang="en-US" sz="2000" dirty="0">
                <a:solidFill>
                  <a:srgbClr val="FF0000"/>
                </a:solidFill>
                <a:latin typeface="微软雅黑" panose="020B0503020204020204" pitchFamily="34" charset="-122"/>
                <a:ea typeface="微软雅黑" panose="020B0503020204020204" pitchFamily="34" charset="-122"/>
              </a:rPr>
              <a:t>成分因素</a:t>
            </a:r>
          </a:p>
        </p:txBody>
      </p:sp>
    </p:spTree>
    <p:extLst>
      <p:ext uri="{BB962C8B-B14F-4D97-AF65-F5344CB8AC3E}">
        <p14:creationId xmlns:p14="http://schemas.microsoft.com/office/powerpoint/2010/main" val="29072216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21</a:t>
            </a:fld>
            <a:endParaRPr lang="zh-CN" altLang="en-US"/>
          </a:p>
        </p:txBody>
      </p:sp>
      <p:grpSp>
        <p:nvGrpSpPr>
          <p:cNvPr id="9" name="组合 8">
            <a:extLst>
              <a:ext uri="{FF2B5EF4-FFF2-40B4-BE49-F238E27FC236}">
                <a16:creationId xmlns:a16="http://schemas.microsoft.com/office/drawing/2014/main" id="{1A9BF6E4-2E2F-4B98-8932-020739870B2C}"/>
              </a:ext>
            </a:extLst>
          </p:cNvPr>
          <p:cNvGrpSpPr/>
          <p:nvPr/>
        </p:nvGrpSpPr>
        <p:grpSpPr>
          <a:xfrm>
            <a:off x="582953" y="4945836"/>
            <a:ext cx="11026095" cy="830997"/>
            <a:chOff x="2960915" y="725714"/>
            <a:chExt cx="11026095" cy="830997"/>
          </a:xfrm>
        </p:grpSpPr>
        <p:sp>
          <p:nvSpPr>
            <p:cNvPr id="11" name="文本框 10">
              <a:extLst>
                <a:ext uri="{FF2B5EF4-FFF2-40B4-BE49-F238E27FC236}">
                  <a16:creationId xmlns:a16="http://schemas.microsoft.com/office/drawing/2014/main" id="{F30C8392-1E89-4E50-9B80-702B208B598F}"/>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03</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5549EB46-1C74-46DC-9AFE-853C4D4027B2}"/>
                </a:ext>
              </a:extLst>
            </p:cNvPr>
            <p:cNvSpPr txBox="1"/>
            <p:nvPr/>
          </p:nvSpPr>
          <p:spPr>
            <a:xfrm>
              <a:off x="3905404" y="818046"/>
              <a:ext cx="10081606" cy="646331"/>
            </a:xfrm>
            <a:prstGeom prst="rect">
              <a:avLst/>
            </a:prstGeom>
            <a:noFill/>
          </p:spPr>
          <p:txBody>
            <a:bodyPr wrap="none" rtlCol="0">
              <a:spAutoFit/>
            </a:bodyPr>
            <a:lstStyle/>
            <a:p>
              <a:r>
                <a:rPr lang="zh-CN" altLang="en-US" sz="3600" b="1" dirty="0">
                  <a:latin typeface="微软雅黑" panose="020B0503020204020204" pitchFamily="34" charset="-122"/>
                  <a:ea typeface="微软雅黑" panose="020B0503020204020204" pitchFamily="34" charset="-122"/>
                </a:rPr>
                <a:t>研究内容</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利用多种神经网络预测碳钢的大气腐蚀</a:t>
              </a:r>
            </a:p>
          </p:txBody>
        </p:sp>
      </p:grpSp>
    </p:spTree>
    <p:extLst>
      <p:ext uri="{BB962C8B-B14F-4D97-AF65-F5344CB8AC3E}">
        <p14:creationId xmlns:p14="http://schemas.microsoft.com/office/powerpoint/2010/main" val="32483983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71DECDEE-E697-4318-8C1D-DC0046FEB6C3}"/>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22</a:t>
            </a:fld>
            <a:endParaRPr lang="zh-CN" altLang="en-US"/>
          </a:p>
        </p:txBody>
      </p:sp>
      <p:sp>
        <p:nvSpPr>
          <p:cNvPr id="4" name="文本框 3">
            <a:extLst>
              <a:ext uri="{FF2B5EF4-FFF2-40B4-BE49-F238E27FC236}">
                <a16:creationId xmlns:a16="http://schemas.microsoft.com/office/drawing/2014/main" id="{7A0D9BDE-54BB-4C0C-A977-0414D0346FC8}"/>
              </a:ext>
            </a:extLst>
          </p:cNvPr>
          <p:cNvSpPr txBox="1"/>
          <p:nvPr/>
        </p:nvSpPr>
        <p:spPr>
          <a:xfrm>
            <a:off x="78377" y="0"/>
            <a:ext cx="7882286"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利用多种神经网络预测碳钢的大气腐蚀</a:t>
            </a:r>
          </a:p>
        </p:txBody>
      </p:sp>
      <p:sp>
        <p:nvSpPr>
          <p:cNvPr id="10" name="文本框 9">
            <a:extLst>
              <a:ext uri="{FF2B5EF4-FFF2-40B4-BE49-F238E27FC236}">
                <a16:creationId xmlns:a16="http://schemas.microsoft.com/office/drawing/2014/main" id="{ACC3D7E6-78F7-41AD-B08A-C562EDE43CE4}"/>
              </a:ext>
            </a:extLst>
          </p:cNvPr>
          <p:cNvSpPr txBox="1"/>
          <p:nvPr/>
        </p:nvSpPr>
        <p:spPr>
          <a:xfrm>
            <a:off x="960060" y="485143"/>
            <a:ext cx="1107996"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文献筛选</a:t>
            </a:r>
          </a:p>
        </p:txBody>
      </p:sp>
      <p:sp>
        <p:nvSpPr>
          <p:cNvPr id="11" name="文本框 10">
            <a:extLst>
              <a:ext uri="{FF2B5EF4-FFF2-40B4-BE49-F238E27FC236}">
                <a16:creationId xmlns:a16="http://schemas.microsoft.com/office/drawing/2014/main" id="{3EAEDC50-7E5B-4707-8C15-7BCF85C1099A}"/>
              </a:ext>
            </a:extLst>
          </p:cNvPr>
          <p:cNvSpPr txBox="1"/>
          <p:nvPr/>
        </p:nvSpPr>
        <p:spPr>
          <a:xfrm>
            <a:off x="554720" y="4900104"/>
            <a:ext cx="2031325"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输入因素影响分析</a:t>
            </a:r>
          </a:p>
        </p:txBody>
      </p:sp>
      <p:sp>
        <p:nvSpPr>
          <p:cNvPr id="12" name="文本框 11">
            <a:extLst>
              <a:ext uri="{FF2B5EF4-FFF2-40B4-BE49-F238E27FC236}">
                <a16:creationId xmlns:a16="http://schemas.microsoft.com/office/drawing/2014/main" id="{505B1FD5-9E30-4B50-BC16-0EE76AFD8248}"/>
              </a:ext>
            </a:extLst>
          </p:cNvPr>
          <p:cNvSpPr txBox="1"/>
          <p:nvPr/>
        </p:nvSpPr>
        <p:spPr>
          <a:xfrm>
            <a:off x="319977" y="2851107"/>
            <a:ext cx="2639867" cy="338554"/>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机器学习</a:t>
            </a:r>
            <a:r>
              <a:rPr lang="en-US" altLang="zh-CN" sz="1600" b="1" dirty="0">
                <a:latin typeface="微软雅黑" panose="020B0503020204020204" pitchFamily="34" charset="-122"/>
                <a:ea typeface="微软雅黑" panose="020B0503020204020204" pitchFamily="34" charset="-122"/>
              </a:rPr>
              <a:t>-</a:t>
            </a:r>
            <a:r>
              <a:rPr lang="zh-CN" altLang="en-US" sz="1600" b="1" dirty="0">
                <a:latin typeface="微软雅黑" panose="020B0503020204020204" pitchFamily="34" charset="-122"/>
                <a:ea typeface="微软雅黑" panose="020B0503020204020204" pitchFamily="34" charset="-122"/>
              </a:rPr>
              <a:t>多种神经网络</a:t>
            </a:r>
          </a:p>
        </p:txBody>
      </p:sp>
      <p:sp>
        <p:nvSpPr>
          <p:cNvPr id="13" name="箭头: 下 12">
            <a:extLst>
              <a:ext uri="{FF2B5EF4-FFF2-40B4-BE49-F238E27FC236}">
                <a16:creationId xmlns:a16="http://schemas.microsoft.com/office/drawing/2014/main" id="{F8FF9CDC-C4E1-4ABB-BB96-BE495E2AC5E9}"/>
              </a:ext>
            </a:extLst>
          </p:cNvPr>
          <p:cNvSpPr/>
          <p:nvPr/>
        </p:nvSpPr>
        <p:spPr>
          <a:xfrm>
            <a:off x="1444588" y="253513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箭头: 下 13">
            <a:extLst>
              <a:ext uri="{FF2B5EF4-FFF2-40B4-BE49-F238E27FC236}">
                <a16:creationId xmlns:a16="http://schemas.microsoft.com/office/drawing/2014/main" id="{E3C7434F-8D0C-47A5-8280-F5EF850C826F}"/>
              </a:ext>
            </a:extLst>
          </p:cNvPr>
          <p:cNvSpPr/>
          <p:nvPr/>
        </p:nvSpPr>
        <p:spPr>
          <a:xfrm>
            <a:off x="1444588" y="4516177"/>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文本框 14">
            <a:extLst>
              <a:ext uri="{FF2B5EF4-FFF2-40B4-BE49-F238E27FC236}">
                <a16:creationId xmlns:a16="http://schemas.microsoft.com/office/drawing/2014/main" id="{74006614-B9CB-48FA-AE80-5F18EBAC6287}"/>
              </a:ext>
            </a:extLst>
          </p:cNvPr>
          <p:cNvSpPr txBox="1"/>
          <p:nvPr/>
        </p:nvSpPr>
        <p:spPr>
          <a:xfrm>
            <a:off x="118685" y="2271651"/>
            <a:ext cx="2877711"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包含碳钢大气腐蚀数据的有效文献</a:t>
            </a:r>
          </a:p>
        </p:txBody>
      </p:sp>
      <p:sp>
        <p:nvSpPr>
          <p:cNvPr id="16" name="文本框 15">
            <a:extLst>
              <a:ext uri="{FF2B5EF4-FFF2-40B4-BE49-F238E27FC236}">
                <a16:creationId xmlns:a16="http://schemas.microsoft.com/office/drawing/2014/main" id="{957F9CC5-9A0A-430C-9EE5-5C0787540B7B}"/>
              </a:ext>
            </a:extLst>
          </p:cNvPr>
          <p:cNvSpPr txBox="1"/>
          <p:nvPr/>
        </p:nvSpPr>
        <p:spPr>
          <a:xfrm>
            <a:off x="488737" y="4257933"/>
            <a:ext cx="2159566"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碳钢大气腐蚀的预测模型</a:t>
            </a:r>
          </a:p>
        </p:txBody>
      </p:sp>
      <p:sp>
        <p:nvSpPr>
          <p:cNvPr id="17" name="文本框 16">
            <a:extLst>
              <a:ext uri="{FF2B5EF4-FFF2-40B4-BE49-F238E27FC236}">
                <a16:creationId xmlns:a16="http://schemas.microsoft.com/office/drawing/2014/main" id="{4B3F1BEE-3BE1-4B5B-B218-D3FCC6DA3AF1}"/>
              </a:ext>
            </a:extLst>
          </p:cNvPr>
          <p:cNvSpPr txBox="1"/>
          <p:nvPr/>
        </p:nvSpPr>
        <p:spPr>
          <a:xfrm>
            <a:off x="-5358" y="6567586"/>
            <a:ext cx="3236784"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了解各输入因素对碳钢大气腐蚀的影响</a:t>
            </a:r>
          </a:p>
        </p:txBody>
      </p:sp>
      <p:pic>
        <p:nvPicPr>
          <p:cNvPr id="19" name="图片 18">
            <a:extLst>
              <a:ext uri="{FF2B5EF4-FFF2-40B4-BE49-F238E27FC236}">
                <a16:creationId xmlns:a16="http://schemas.microsoft.com/office/drawing/2014/main" id="{DB206B97-E7A3-4301-803D-82F47693A798}"/>
              </a:ext>
            </a:extLst>
          </p:cNvPr>
          <p:cNvPicPr>
            <a:picLocks noChangeAspect="1"/>
          </p:cNvPicPr>
          <p:nvPr/>
        </p:nvPicPr>
        <p:blipFill>
          <a:blip r:embed="rId2"/>
          <a:stretch>
            <a:fillRect/>
          </a:stretch>
        </p:blipFill>
        <p:spPr>
          <a:xfrm>
            <a:off x="903618" y="852178"/>
            <a:ext cx="1304001" cy="1457412"/>
          </a:xfrm>
          <a:prstGeom prst="rect">
            <a:avLst/>
          </a:prstGeom>
        </p:spPr>
      </p:pic>
      <p:pic>
        <p:nvPicPr>
          <p:cNvPr id="21" name="图片 20">
            <a:extLst>
              <a:ext uri="{FF2B5EF4-FFF2-40B4-BE49-F238E27FC236}">
                <a16:creationId xmlns:a16="http://schemas.microsoft.com/office/drawing/2014/main" id="{5C5E955A-B113-44BC-BF69-0FD58901C5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834" y="3152541"/>
            <a:ext cx="1984171" cy="1096940"/>
          </a:xfrm>
          <a:prstGeom prst="rect">
            <a:avLst/>
          </a:prstGeom>
        </p:spPr>
      </p:pic>
      <p:pic>
        <p:nvPicPr>
          <p:cNvPr id="22" name="图片 21">
            <a:extLst>
              <a:ext uri="{FF2B5EF4-FFF2-40B4-BE49-F238E27FC236}">
                <a16:creationId xmlns:a16="http://schemas.microsoft.com/office/drawing/2014/main" id="{386BEF39-933A-4139-99C4-23B59328A552}"/>
              </a:ext>
            </a:extLst>
          </p:cNvPr>
          <p:cNvPicPr>
            <a:picLocks noChangeAspect="1"/>
          </p:cNvPicPr>
          <p:nvPr/>
        </p:nvPicPr>
        <p:blipFill>
          <a:blip r:embed="rId4"/>
          <a:stretch>
            <a:fillRect/>
          </a:stretch>
        </p:blipFill>
        <p:spPr>
          <a:xfrm>
            <a:off x="527511" y="5227603"/>
            <a:ext cx="2123071" cy="1326919"/>
          </a:xfrm>
          <a:prstGeom prst="rect">
            <a:avLst/>
          </a:prstGeom>
        </p:spPr>
      </p:pic>
      <p:sp>
        <p:nvSpPr>
          <p:cNvPr id="23" name="矩形: 圆角 22">
            <a:extLst>
              <a:ext uri="{FF2B5EF4-FFF2-40B4-BE49-F238E27FC236}">
                <a16:creationId xmlns:a16="http://schemas.microsoft.com/office/drawing/2014/main" id="{A1599833-2D01-4242-8D51-5F7686A6C87D}"/>
              </a:ext>
            </a:extLst>
          </p:cNvPr>
          <p:cNvSpPr/>
          <p:nvPr/>
        </p:nvSpPr>
        <p:spPr>
          <a:xfrm>
            <a:off x="4106017" y="1205069"/>
            <a:ext cx="4167536"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搜集包含碳钢大气腐蚀数据的文献</a:t>
            </a:r>
          </a:p>
        </p:txBody>
      </p:sp>
      <p:sp>
        <p:nvSpPr>
          <p:cNvPr id="24" name="矩形: 圆角 23">
            <a:extLst>
              <a:ext uri="{FF2B5EF4-FFF2-40B4-BE49-F238E27FC236}">
                <a16:creationId xmlns:a16="http://schemas.microsoft.com/office/drawing/2014/main" id="{1FBC9D66-E641-4376-92C2-B112A601299F}"/>
              </a:ext>
            </a:extLst>
          </p:cNvPr>
          <p:cNvSpPr/>
          <p:nvPr/>
        </p:nvSpPr>
        <p:spPr>
          <a:xfrm>
            <a:off x="4380337" y="1812837"/>
            <a:ext cx="361889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统一碳钢大气腐蚀数据格式</a:t>
            </a:r>
          </a:p>
        </p:txBody>
      </p:sp>
      <p:sp>
        <p:nvSpPr>
          <p:cNvPr id="25" name="矩形: 圆角 24">
            <a:extLst>
              <a:ext uri="{FF2B5EF4-FFF2-40B4-BE49-F238E27FC236}">
                <a16:creationId xmlns:a16="http://schemas.microsoft.com/office/drawing/2014/main" id="{8ABFCC86-868D-4A6B-9757-F84CEE0AD099}"/>
              </a:ext>
            </a:extLst>
          </p:cNvPr>
          <p:cNvSpPr/>
          <p:nvPr/>
        </p:nvSpPr>
        <p:spPr>
          <a:xfrm>
            <a:off x="4380337" y="2383284"/>
            <a:ext cx="3618896" cy="7675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将数据合理划分为训练数据集、</a:t>
            </a:r>
            <a:endParaRPr lang="en-US" altLang="zh-CN" sz="2000" dirty="0">
              <a:solidFill>
                <a:schemeClr val="bg1"/>
              </a:solidFill>
            </a:endParaRPr>
          </a:p>
          <a:p>
            <a:pPr algn="ctr"/>
            <a:r>
              <a:rPr lang="zh-CN" altLang="en-US" sz="2000" dirty="0">
                <a:solidFill>
                  <a:schemeClr val="bg1"/>
                </a:solidFill>
              </a:rPr>
              <a:t>测试数据集和验证数据集</a:t>
            </a:r>
          </a:p>
        </p:txBody>
      </p:sp>
      <p:sp>
        <p:nvSpPr>
          <p:cNvPr id="27" name="矩形: 圆角 26">
            <a:extLst>
              <a:ext uri="{FF2B5EF4-FFF2-40B4-BE49-F238E27FC236}">
                <a16:creationId xmlns:a16="http://schemas.microsoft.com/office/drawing/2014/main" id="{83B841E7-6708-4D38-A087-4A15D1029AFC}"/>
              </a:ext>
            </a:extLst>
          </p:cNvPr>
          <p:cNvSpPr/>
          <p:nvPr/>
        </p:nvSpPr>
        <p:spPr>
          <a:xfrm>
            <a:off x="3772914" y="3356178"/>
            <a:ext cx="4833742" cy="6063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构建前馈神经网络、径向基函数神经网络</a:t>
            </a:r>
            <a:endParaRPr lang="en-US" altLang="zh-CN" sz="2000" dirty="0">
              <a:solidFill>
                <a:schemeClr val="bg1"/>
              </a:solidFill>
            </a:endParaRPr>
          </a:p>
          <a:p>
            <a:pPr algn="ctr"/>
            <a:r>
              <a:rPr lang="zh-CN" altLang="en-US" sz="2000" dirty="0">
                <a:solidFill>
                  <a:schemeClr val="bg1"/>
                </a:solidFill>
              </a:rPr>
              <a:t>和深度神经网络</a:t>
            </a:r>
          </a:p>
        </p:txBody>
      </p:sp>
      <p:sp>
        <p:nvSpPr>
          <p:cNvPr id="29" name="矩形: 圆角 28">
            <a:extLst>
              <a:ext uri="{FF2B5EF4-FFF2-40B4-BE49-F238E27FC236}">
                <a16:creationId xmlns:a16="http://schemas.microsoft.com/office/drawing/2014/main" id="{C31649B6-2346-48D2-ADF8-C2C899018896}"/>
              </a:ext>
            </a:extLst>
          </p:cNvPr>
          <p:cNvSpPr/>
          <p:nvPr/>
        </p:nvSpPr>
        <p:spPr>
          <a:xfrm>
            <a:off x="4014577" y="4167850"/>
            <a:ext cx="4350416" cy="6756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将训练数据集分别带入三种神经网络</a:t>
            </a:r>
            <a:endParaRPr lang="en-US" altLang="zh-CN" sz="2000" dirty="0">
              <a:solidFill>
                <a:schemeClr val="bg1"/>
              </a:solidFill>
            </a:endParaRPr>
          </a:p>
          <a:p>
            <a:pPr algn="ctr"/>
            <a:r>
              <a:rPr lang="zh-CN" altLang="en-US" sz="2000" dirty="0">
                <a:solidFill>
                  <a:schemeClr val="bg1"/>
                </a:solidFill>
              </a:rPr>
              <a:t>训练得到预测模型</a:t>
            </a:r>
          </a:p>
        </p:txBody>
      </p:sp>
      <p:sp>
        <p:nvSpPr>
          <p:cNvPr id="30" name="矩形: 圆角 29">
            <a:extLst>
              <a:ext uri="{FF2B5EF4-FFF2-40B4-BE49-F238E27FC236}">
                <a16:creationId xmlns:a16="http://schemas.microsoft.com/office/drawing/2014/main" id="{4DA274F8-3846-4E89-B7F6-6A319DD732F2}"/>
              </a:ext>
            </a:extLst>
          </p:cNvPr>
          <p:cNvSpPr/>
          <p:nvPr/>
        </p:nvSpPr>
        <p:spPr>
          <a:xfrm>
            <a:off x="3772914" y="5048843"/>
            <a:ext cx="4833742" cy="8368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对结果最优的神经网络模型进行</a:t>
            </a:r>
            <a:endParaRPr lang="en-US" altLang="zh-CN" sz="2000" dirty="0">
              <a:solidFill>
                <a:schemeClr val="bg1"/>
              </a:solidFill>
            </a:endParaRPr>
          </a:p>
          <a:p>
            <a:pPr algn="ctr"/>
            <a:r>
              <a:rPr lang="zh-CN" altLang="en-US" sz="2000" dirty="0">
                <a:solidFill>
                  <a:schemeClr val="bg1"/>
                </a:solidFill>
              </a:rPr>
              <a:t>输入因素影响分析</a:t>
            </a:r>
            <a:r>
              <a:rPr lang="en-US" altLang="zh-CN" sz="2000" dirty="0">
                <a:solidFill>
                  <a:schemeClr val="bg1"/>
                </a:solidFill>
              </a:rPr>
              <a:t>(Fuzzy Curve Analysis)</a:t>
            </a:r>
            <a:endParaRPr lang="zh-CN" altLang="en-US" sz="2000" dirty="0">
              <a:solidFill>
                <a:schemeClr val="bg1"/>
              </a:solidFill>
            </a:endParaRPr>
          </a:p>
        </p:txBody>
      </p:sp>
      <p:sp>
        <p:nvSpPr>
          <p:cNvPr id="31" name="文本框 30">
            <a:extLst>
              <a:ext uri="{FF2B5EF4-FFF2-40B4-BE49-F238E27FC236}">
                <a16:creationId xmlns:a16="http://schemas.microsoft.com/office/drawing/2014/main" id="{CE88005A-53E3-46B8-9FBB-9E544F44185E}"/>
              </a:ext>
            </a:extLst>
          </p:cNvPr>
          <p:cNvSpPr txBox="1"/>
          <p:nvPr/>
        </p:nvSpPr>
        <p:spPr>
          <a:xfrm>
            <a:off x="8909351" y="519056"/>
            <a:ext cx="3282649" cy="2923877"/>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工作创新</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搜集所得腐蚀数据的</a:t>
            </a:r>
            <a:r>
              <a:rPr lang="zh-CN" altLang="en-US" sz="2000" dirty="0">
                <a:solidFill>
                  <a:srgbClr val="FF0000"/>
                </a:solidFill>
                <a:latin typeface="微软雅黑" panose="020B0503020204020204" pitchFamily="34" charset="-122"/>
                <a:ea typeface="微软雅黑" panose="020B0503020204020204" pitchFamily="34" charset="-122"/>
              </a:rPr>
              <a:t>数据量较大</a:t>
            </a:r>
            <a:r>
              <a:rPr lang="en-US" altLang="zh-CN" sz="2000" dirty="0">
                <a:latin typeface="微软雅黑" panose="020B0503020204020204" pitchFamily="34" charset="-122"/>
                <a:ea typeface="微软雅黑" panose="020B0503020204020204" pitchFamily="34" charset="-122"/>
              </a:rPr>
              <a:t>(2000~3000)</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运用</a:t>
            </a:r>
            <a:r>
              <a:rPr lang="zh-CN" altLang="en-US" sz="2000" dirty="0">
                <a:solidFill>
                  <a:srgbClr val="FF0000"/>
                </a:solidFill>
                <a:latin typeface="微软雅黑" panose="020B0503020204020204" pitchFamily="34" charset="-122"/>
                <a:ea typeface="微软雅黑" panose="020B0503020204020204" pitchFamily="34" charset="-122"/>
              </a:rPr>
              <a:t>更强模型表达能力</a:t>
            </a:r>
            <a:r>
              <a:rPr lang="zh-CN" altLang="en-US" sz="2000" dirty="0">
                <a:latin typeface="微软雅黑" panose="020B0503020204020204" pitchFamily="34" charset="-122"/>
                <a:ea typeface="微软雅黑" panose="020B0503020204020204" pitchFamily="34" charset="-122"/>
              </a:rPr>
              <a:t>的径向基函数神经网络和深度神经网络构建预测模型</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可能尝试</a:t>
            </a:r>
            <a:r>
              <a:rPr lang="zh-CN" altLang="en-US" sz="2000" dirty="0">
                <a:solidFill>
                  <a:srgbClr val="FF0000"/>
                </a:solidFill>
                <a:latin typeface="微软雅黑" panose="020B0503020204020204" pitchFamily="34" charset="-122"/>
                <a:ea typeface="微软雅黑" panose="020B0503020204020204" pitchFamily="34" charset="-122"/>
              </a:rPr>
              <a:t>多种</a:t>
            </a:r>
            <a:r>
              <a:rPr lang="zh-CN" altLang="en-US" sz="2000" dirty="0">
                <a:latin typeface="微软雅黑" panose="020B0503020204020204" pitchFamily="34" charset="-122"/>
                <a:ea typeface="微软雅黑" panose="020B0503020204020204" pitchFamily="34" charset="-122"/>
              </a:rPr>
              <a:t>输入因素影响分析手段</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81044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23</a:t>
            </a:fld>
            <a:endParaRPr lang="zh-CN" altLang="en-US"/>
          </a:p>
        </p:txBody>
      </p:sp>
      <p:grpSp>
        <p:nvGrpSpPr>
          <p:cNvPr id="9" name="组合 8">
            <a:extLst>
              <a:ext uri="{FF2B5EF4-FFF2-40B4-BE49-F238E27FC236}">
                <a16:creationId xmlns:a16="http://schemas.microsoft.com/office/drawing/2014/main" id="{29732E1F-5135-4315-B695-F3DEF162E0C7}"/>
              </a:ext>
            </a:extLst>
          </p:cNvPr>
          <p:cNvGrpSpPr/>
          <p:nvPr/>
        </p:nvGrpSpPr>
        <p:grpSpPr>
          <a:xfrm>
            <a:off x="78007" y="4945836"/>
            <a:ext cx="12035987" cy="646331"/>
            <a:chOff x="2960915" y="725714"/>
            <a:chExt cx="12035987" cy="646331"/>
          </a:xfrm>
        </p:grpSpPr>
        <p:sp>
          <p:nvSpPr>
            <p:cNvPr id="11" name="文本框 10">
              <a:extLst>
                <a:ext uri="{FF2B5EF4-FFF2-40B4-BE49-F238E27FC236}">
                  <a16:creationId xmlns:a16="http://schemas.microsoft.com/office/drawing/2014/main" id="{09F2E7C6-D7AC-466F-9331-28B28EC9C803}"/>
                </a:ext>
              </a:extLst>
            </p:cNvPr>
            <p:cNvSpPr txBox="1"/>
            <p:nvPr/>
          </p:nvSpPr>
          <p:spPr>
            <a:xfrm>
              <a:off x="2960915" y="725714"/>
              <a:ext cx="755335" cy="646331"/>
            </a:xfrm>
            <a:prstGeom prst="rect">
              <a:avLst/>
            </a:prstGeom>
            <a:noFill/>
          </p:spPr>
          <p:txBody>
            <a:bodyPr wrap="none" rtlCol="0">
              <a:spAutoFit/>
            </a:bodyPr>
            <a:lstStyle/>
            <a:p>
              <a:pPr algn="l"/>
              <a:r>
                <a:rPr lang="en-US" altLang="zh-CN" sz="3600" b="1" dirty="0">
                  <a:solidFill>
                    <a:srgbClr val="4472C4"/>
                  </a:solidFill>
                  <a:latin typeface="微软雅黑" panose="020B0503020204020204" pitchFamily="34" charset="-122"/>
                  <a:ea typeface="微软雅黑" panose="020B0503020204020204" pitchFamily="34" charset="-122"/>
                </a:rPr>
                <a:t>03</a:t>
              </a:r>
              <a:endParaRPr lang="zh-CN" altLang="en-US" sz="3600" b="1" dirty="0">
                <a:solidFill>
                  <a:srgbClr val="4472C4"/>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DC83A51C-684F-49A8-8888-03D9404977B1}"/>
                </a:ext>
              </a:extLst>
            </p:cNvPr>
            <p:cNvSpPr txBox="1"/>
            <p:nvPr/>
          </p:nvSpPr>
          <p:spPr>
            <a:xfrm>
              <a:off x="3905404" y="818046"/>
              <a:ext cx="11091498" cy="461665"/>
            </a:xfrm>
            <a:prstGeom prst="rect">
              <a:avLst/>
            </a:prstGeom>
            <a:noFill/>
          </p:spPr>
          <p:txBody>
            <a:bodyPr wrap="none" rtlCol="0">
              <a:spAutoFit/>
            </a:bodyPr>
            <a:lstStyle/>
            <a:p>
              <a:r>
                <a:rPr lang="zh-CN" altLang="en-US" sz="2400" b="1" dirty="0">
                  <a:latin typeface="微软雅黑" panose="020B0503020204020204" pitchFamily="34" charset="-122"/>
                  <a:ea typeface="微软雅黑" panose="020B0503020204020204" pitchFamily="34" charset="-122"/>
                </a:rPr>
                <a:t>研究内容</a:t>
              </a:r>
              <a:r>
                <a:rPr lang="en-US" altLang="zh-CN" sz="2400" b="1" dirty="0">
                  <a:latin typeface="微软雅黑" panose="020B0503020204020204" pitchFamily="34" charset="-122"/>
                  <a:ea typeface="微软雅黑" panose="020B0503020204020204" pitchFamily="34" charset="-122"/>
                </a:rPr>
                <a:t>-</a:t>
              </a:r>
              <a:r>
                <a:rPr lang="zh-CN" altLang="en-US" sz="2400" b="1" dirty="0">
                  <a:latin typeface="微软雅黑" panose="020B0503020204020204" pitchFamily="34" charset="-122"/>
                  <a:ea typeface="微软雅黑" panose="020B0503020204020204" pitchFamily="34" charset="-122"/>
                </a:rPr>
                <a:t>利用深度强化学习建立焊接接头成分、硬度与腐蚀性能之间的关系模型</a:t>
              </a:r>
            </a:p>
          </p:txBody>
        </p:sp>
      </p:grpSp>
    </p:spTree>
    <p:extLst>
      <p:ext uri="{BB962C8B-B14F-4D97-AF65-F5344CB8AC3E}">
        <p14:creationId xmlns:p14="http://schemas.microsoft.com/office/powerpoint/2010/main" val="8619192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71DECDEE-E697-4318-8C1D-DC0046FEB6C3}"/>
              </a:ext>
            </a:extLst>
          </p:cNvPr>
          <p:cNvSpPr>
            <a:spLocks noGrp="1"/>
          </p:cNvSpPr>
          <p:nvPr>
            <p:ph type="sldNum" sz="quarter" idx="12"/>
          </p:nvPr>
        </p:nvSpPr>
        <p:spPr/>
        <p:txBody>
          <a:bodyPr/>
          <a:lstStyle/>
          <a:p>
            <a:fld id="{188BBDFE-764C-42E2-AD11-850F38D3D522}" type="slidenum">
              <a:rPr lang="zh-CN" altLang="en-US" smtClean="0"/>
              <a:t>24</a:t>
            </a:fld>
            <a:endParaRPr lang="zh-CN" altLang="en-US"/>
          </a:p>
        </p:txBody>
      </p:sp>
      <p:sp>
        <p:nvSpPr>
          <p:cNvPr id="4" name="文本框 3">
            <a:extLst>
              <a:ext uri="{FF2B5EF4-FFF2-40B4-BE49-F238E27FC236}">
                <a16:creationId xmlns:a16="http://schemas.microsoft.com/office/drawing/2014/main" id="{7A0D9BDE-54BB-4C0C-A977-0414D0346FC8}"/>
              </a:ext>
            </a:extLst>
          </p:cNvPr>
          <p:cNvSpPr txBox="1"/>
          <p:nvPr/>
        </p:nvSpPr>
        <p:spPr>
          <a:xfrm>
            <a:off x="78377" y="0"/>
            <a:ext cx="11319124"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400" b="1" dirty="0">
                <a:solidFill>
                  <a:srgbClr val="4472C4"/>
                </a:solidFill>
                <a:latin typeface="微软雅黑" panose="020B0503020204020204" pitchFamily="34" charset="-122"/>
                <a:ea typeface="微软雅黑" panose="020B0503020204020204" pitchFamily="34" charset="-122"/>
              </a:rPr>
              <a:t>利用深度强化学习建立焊接接头成分、硬度与腐蚀性能之间的关系模型</a:t>
            </a:r>
          </a:p>
        </p:txBody>
      </p:sp>
      <p:sp>
        <p:nvSpPr>
          <p:cNvPr id="6" name="文本框 5">
            <a:extLst>
              <a:ext uri="{FF2B5EF4-FFF2-40B4-BE49-F238E27FC236}">
                <a16:creationId xmlns:a16="http://schemas.microsoft.com/office/drawing/2014/main" id="{C982C580-7071-4F8D-B252-89E98879EEF2}"/>
              </a:ext>
            </a:extLst>
          </p:cNvPr>
          <p:cNvSpPr txBox="1"/>
          <p:nvPr/>
        </p:nvSpPr>
        <p:spPr>
          <a:xfrm>
            <a:off x="398357" y="472080"/>
            <a:ext cx="2262158"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高通量材料成分分布</a:t>
            </a:r>
          </a:p>
        </p:txBody>
      </p:sp>
      <p:sp>
        <p:nvSpPr>
          <p:cNvPr id="7" name="文本框 6">
            <a:extLst>
              <a:ext uri="{FF2B5EF4-FFF2-40B4-BE49-F238E27FC236}">
                <a16:creationId xmlns:a16="http://schemas.microsoft.com/office/drawing/2014/main" id="{24CD622D-DAFE-48B9-BF8D-BEE78D391AA7}"/>
              </a:ext>
            </a:extLst>
          </p:cNvPr>
          <p:cNvSpPr txBox="1"/>
          <p:nvPr/>
        </p:nvSpPr>
        <p:spPr>
          <a:xfrm>
            <a:off x="293460" y="4900104"/>
            <a:ext cx="2593980"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机器学习</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深度强化学习</a:t>
            </a:r>
          </a:p>
        </p:txBody>
      </p:sp>
      <p:sp>
        <p:nvSpPr>
          <p:cNvPr id="8" name="文本框 7">
            <a:extLst>
              <a:ext uri="{FF2B5EF4-FFF2-40B4-BE49-F238E27FC236}">
                <a16:creationId xmlns:a16="http://schemas.microsoft.com/office/drawing/2014/main" id="{C5B74265-5C07-4B5D-B157-26DC16ED7779}"/>
              </a:ext>
            </a:extLst>
          </p:cNvPr>
          <p:cNvSpPr txBox="1"/>
          <p:nvPr/>
        </p:nvSpPr>
        <p:spPr>
          <a:xfrm>
            <a:off x="894744" y="2851107"/>
            <a:ext cx="1359743" cy="338554"/>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高通量计算</a:t>
            </a:r>
          </a:p>
        </p:txBody>
      </p:sp>
      <p:sp>
        <p:nvSpPr>
          <p:cNvPr id="9" name="箭头: 下 8">
            <a:extLst>
              <a:ext uri="{FF2B5EF4-FFF2-40B4-BE49-F238E27FC236}">
                <a16:creationId xmlns:a16="http://schemas.microsoft.com/office/drawing/2014/main" id="{58302858-E47E-458C-9580-CA3618E9DC6D}"/>
              </a:ext>
            </a:extLst>
          </p:cNvPr>
          <p:cNvSpPr/>
          <p:nvPr/>
        </p:nvSpPr>
        <p:spPr>
          <a:xfrm>
            <a:off x="1444588" y="253513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箭头: 下 9">
            <a:extLst>
              <a:ext uri="{FF2B5EF4-FFF2-40B4-BE49-F238E27FC236}">
                <a16:creationId xmlns:a16="http://schemas.microsoft.com/office/drawing/2014/main" id="{C9BA4BAA-C5FE-4300-8ECA-080031DC096F}"/>
              </a:ext>
            </a:extLst>
          </p:cNvPr>
          <p:cNvSpPr/>
          <p:nvPr/>
        </p:nvSpPr>
        <p:spPr>
          <a:xfrm>
            <a:off x="1444588" y="456842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文本框 10">
            <a:extLst>
              <a:ext uri="{FF2B5EF4-FFF2-40B4-BE49-F238E27FC236}">
                <a16:creationId xmlns:a16="http://schemas.microsoft.com/office/drawing/2014/main" id="{49F58BCA-654C-4CAB-963D-A5579EA0189A}"/>
              </a:ext>
            </a:extLst>
          </p:cNvPr>
          <p:cNvSpPr txBox="1"/>
          <p:nvPr/>
        </p:nvSpPr>
        <p:spPr>
          <a:xfrm>
            <a:off x="118685" y="2101832"/>
            <a:ext cx="2877711"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焊接区和热影响区成分分布有差异</a:t>
            </a:r>
          </a:p>
        </p:txBody>
      </p:sp>
      <p:sp>
        <p:nvSpPr>
          <p:cNvPr id="12" name="文本框 11">
            <a:extLst>
              <a:ext uri="{FF2B5EF4-FFF2-40B4-BE49-F238E27FC236}">
                <a16:creationId xmlns:a16="http://schemas.microsoft.com/office/drawing/2014/main" id="{F101BE55-8431-435F-9FCE-760EBE508D6D}"/>
              </a:ext>
            </a:extLst>
          </p:cNvPr>
          <p:cNvSpPr txBox="1"/>
          <p:nvPr/>
        </p:nvSpPr>
        <p:spPr>
          <a:xfrm>
            <a:off x="57659" y="4297122"/>
            <a:ext cx="3057247"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从原始实验数据中摘取有效实验数据</a:t>
            </a:r>
          </a:p>
        </p:txBody>
      </p:sp>
      <p:sp>
        <p:nvSpPr>
          <p:cNvPr id="13" name="文本框 12">
            <a:extLst>
              <a:ext uri="{FF2B5EF4-FFF2-40B4-BE49-F238E27FC236}">
                <a16:creationId xmlns:a16="http://schemas.microsoft.com/office/drawing/2014/main" id="{F7FA414F-C886-47D6-8A2E-9DC4AFE5170F}"/>
              </a:ext>
            </a:extLst>
          </p:cNvPr>
          <p:cNvSpPr txBox="1"/>
          <p:nvPr/>
        </p:nvSpPr>
        <p:spPr>
          <a:xfrm>
            <a:off x="-5358" y="5888318"/>
            <a:ext cx="3236784"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材料成分、硬度与腐蚀性能的关系模型</a:t>
            </a:r>
          </a:p>
        </p:txBody>
      </p:sp>
      <p:grpSp>
        <p:nvGrpSpPr>
          <p:cNvPr id="18" name="组合 17">
            <a:extLst>
              <a:ext uri="{FF2B5EF4-FFF2-40B4-BE49-F238E27FC236}">
                <a16:creationId xmlns:a16="http://schemas.microsoft.com/office/drawing/2014/main" id="{33837711-F63E-4156-9C62-01243396BA25}"/>
              </a:ext>
            </a:extLst>
          </p:cNvPr>
          <p:cNvGrpSpPr/>
          <p:nvPr/>
        </p:nvGrpSpPr>
        <p:grpSpPr>
          <a:xfrm>
            <a:off x="162841" y="3145420"/>
            <a:ext cx="2811358" cy="1112513"/>
            <a:chOff x="3445946" y="2835534"/>
            <a:chExt cx="2811358" cy="1112513"/>
          </a:xfrm>
        </p:grpSpPr>
        <p:pic>
          <p:nvPicPr>
            <p:cNvPr id="3" name="图片 2">
              <a:extLst>
                <a:ext uri="{FF2B5EF4-FFF2-40B4-BE49-F238E27FC236}">
                  <a16:creationId xmlns:a16="http://schemas.microsoft.com/office/drawing/2014/main" id="{C3268A4F-7EBF-4F6A-A3B3-46B81C7365BB}"/>
                </a:ext>
              </a:extLst>
            </p:cNvPr>
            <p:cNvPicPr>
              <a:picLocks noChangeAspect="1"/>
            </p:cNvPicPr>
            <p:nvPr/>
          </p:nvPicPr>
          <p:blipFill>
            <a:blip r:embed="rId2"/>
            <a:stretch>
              <a:fillRect/>
            </a:stretch>
          </p:blipFill>
          <p:spPr>
            <a:xfrm>
              <a:off x="3445946" y="2851107"/>
              <a:ext cx="1371175" cy="1096940"/>
            </a:xfrm>
            <a:prstGeom prst="rect">
              <a:avLst/>
            </a:prstGeom>
          </p:spPr>
        </p:pic>
        <p:pic>
          <p:nvPicPr>
            <p:cNvPr id="17" name="图片 16">
              <a:extLst>
                <a:ext uri="{FF2B5EF4-FFF2-40B4-BE49-F238E27FC236}">
                  <a16:creationId xmlns:a16="http://schemas.microsoft.com/office/drawing/2014/main" id="{884B0AEE-CEA8-45DC-9C46-06514ABF223C}"/>
                </a:ext>
              </a:extLst>
            </p:cNvPr>
            <p:cNvPicPr>
              <a:picLocks noChangeAspect="1"/>
            </p:cNvPicPr>
            <p:nvPr/>
          </p:nvPicPr>
          <p:blipFill>
            <a:blip r:embed="rId3"/>
            <a:stretch>
              <a:fillRect/>
            </a:stretch>
          </p:blipFill>
          <p:spPr>
            <a:xfrm>
              <a:off x="4817121" y="2835534"/>
              <a:ext cx="1440183" cy="1096940"/>
            </a:xfrm>
            <a:prstGeom prst="rect">
              <a:avLst/>
            </a:prstGeom>
          </p:spPr>
        </p:pic>
      </p:grpSp>
      <p:sp>
        <p:nvSpPr>
          <p:cNvPr id="38" name="文本框 37">
            <a:extLst>
              <a:ext uri="{FF2B5EF4-FFF2-40B4-BE49-F238E27FC236}">
                <a16:creationId xmlns:a16="http://schemas.microsoft.com/office/drawing/2014/main" id="{D90EC38B-1D9E-4F10-967D-6BB159B3F9A8}"/>
              </a:ext>
            </a:extLst>
          </p:cNvPr>
          <p:cNvSpPr txBox="1"/>
          <p:nvPr/>
        </p:nvSpPr>
        <p:spPr>
          <a:xfrm>
            <a:off x="623630" y="5313696"/>
            <a:ext cx="1867819" cy="707886"/>
          </a:xfrm>
          <a:prstGeom prst="rect">
            <a:avLst/>
          </a:prstGeom>
          <a:noFill/>
        </p:spPr>
        <p:txBody>
          <a:bodyPr wrap="none" rtlCol="0">
            <a:spAutoFit/>
          </a:bodyPr>
          <a:lstStyle/>
          <a:p>
            <a:pPr algn="l"/>
            <a:r>
              <a:rPr lang="en-US" altLang="zh-CN" sz="4000" dirty="0">
                <a:solidFill>
                  <a:srgbClr val="4472C4"/>
                </a:solidFill>
                <a:latin typeface="微软雅黑" panose="020B0503020204020204" pitchFamily="34" charset="-122"/>
                <a:ea typeface="微软雅黑" panose="020B0503020204020204" pitchFamily="34" charset="-122"/>
              </a:rPr>
              <a:t>DP+RL</a:t>
            </a:r>
            <a:endParaRPr lang="zh-CN" altLang="en-US" sz="4000" dirty="0">
              <a:solidFill>
                <a:srgbClr val="4472C4"/>
              </a:solidFill>
              <a:latin typeface="微软雅黑" panose="020B0503020204020204" pitchFamily="34" charset="-122"/>
              <a:ea typeface="微软雅黑" panose="020B0503020204020204" pitchFamily="34" charset="-122"/>
            </a:endParaRPr>
          </a:p>
        </p:txBody>
      </p:sp>
      <p:pic>
        <p:nvPicPr>
          <p:cNvPr id="40" name="图片 39">
            <a:extLst>
              <a:ext uri="{FF2B5EF4-FFF2-40B4-BE49-F238E27FC236}">
                <a16:creationId xmlns:a16="http://schemas.microsoft.com/office/drawing/2014/main" id="{D1458502-5CAC-4B94-97BA-6DFFC96FC597}"/>
              </a:ext>
            </a:extLst>
          </p:cNvPr>
          <p:cNvPicPr>
            <a:picLocks noChangeAspect="1"/>
          </p:cNvPicPr>
          <p:nvPr/>
        </p:nvPicPr>
        <p:blipFill rotWithShape="1">
          <a:blip r:embed="rId4">
            <a:extLst>
              <a:ext uri="{28A0092B-C50C-407E-A947-70E740481C1C}">
                <a14:useLocalDpi xmlns:a14="http://schemas.microsoft.com/office/drawing/2010/main" val="0"/>
              </a:ext>
            </a:extLst>
          </a:blip>
          <a:srcRect t="21468" b="20444"/>
          <a:stretch/>
        </p:blipFill>
        <p:spPr>
          <a:xfrm rot="10800000">
            <a:off x="182312" y="901708"/>
            <a:ext cx="2524551" cy="1096941"/>
          </a:xfrm>
          <a:prstGeom prst="rect">
            <a:avLst/>
          </a:prstGeom>
        </p:spPr>
      </p:pic>
      <p:sp>
        <p:nvSpPr>
          <p:cNvPr id="41" name="矩形: 圆角 40">
            <a:extLst>
              <a:ext uri="{FF2B5EF4-FFF2-40B4-BE49-F238E27FC236}">
                <a16:creationId xmlns:a16="http://schemas.microsoft.com/office/drawing/2014/main" id="{D14A1045-5CD7-44AE-808F-E065A3CCA45D}"/>
              </a:ext>
            </a:extLst>
          </p:cNvPr>
          <p:cNvSpPr/>
          <p:nvPr/>
        </p:nvSpPr>
        <p:spPr>
          <a:xfrm>
            <a:off x="3878378" y="1327162"/>
            <a:ext cx="4438719"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从原始实验数据中摘取有效实验数据</a:t>
            </a:r>
          </a:p>
        </p:txBody>
      </p:sp>
      <p:sp>
        <p:nvSpPr>
          <p:cNvPr id="42" name="矩形: 圆角 41">
            <a:extLst>
              <a:ext uri="{FF2B5EF4-FFF2-40B4-BE49-F238E27FC236}">
                <a16:creationId xmlns:a16="http://schemas.microsoft.com/office/drawing/2014/main" id="{C91C49BB-1E1F-4137-8A6B-369365CB2056}"/>
              </a:ext>
            </a:extLst>
          </p:cNvPr>
          <p:cNvSpPr/>
          <p:nvPr/>
        </p:nvSpPr>
        <p:spPr>
          <a:xfrm>
            <a:off x="4013969" y="2155166"/>
            <a:ext cx="4167536" cy="689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将实验数据集划分为训练数据集、测试数据集和验证数据集</a:t>
            </a:r>
          </a:p>
        </p:txBody>
      </p:sp>
      <p:sp>
        <p:nvSpPr>
          <p:cNvPr id="44" name="矩形: 圆角 43">
            <a:extLst>
              <a:ext uri="{FF2B5EF4-FFF2-40B4-BE49-F238E27FC236}">
                <a16:creationId xmlns:a16="http://schemas.microsoft.com/office/drawing/2014/main" id="{0775DF04-FD4F-4DD3-8C45-046E84634CD0}"/>
              </a:ext>
            </a:extLst>
          </p:cNvPr>
          <p:cNvSpPr/>
          <p:nvPr/>
        </p:nvSpPr>
        <p:spPr>
          <a:xfrm>
            <a:off x="4013969" y="3270351"/>
            <a:ext cx="4167536" cy="689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将训练数据集带入到深度神经网络降维成低维数据</a:t>
            </a:r>
          </a:p>
        </p:txBody>
      </p:sp>
      <p:sp>
        <p:nvSpPr>
          <p:cNvPr id="46" name="矩形: 圆角 45">
            <a:extLst>
              <a:ext uri="{FF2B5EF4-FFF2-40B4-BE49-F238E27FC236}">
                <a16:creationId xmlns:a16="http://schemas.microsoft.com/office/drawing/2014/main" id="{E2F43D81-AFCB-474F-8F62-4974A657221E}"/>
              </a:ext>
            </a:extLst>
          </p:cNvPr>
          <p:cNvSpPr/>
          <p:nvPr/>
        </p:nvSpPr>
        <p:spPr>
          <a:xfrm>
            <a:off x="4013969" y="4385536"/>
            <a:ext cx="4167536"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将低维数据带入强化学习训练模型</a:t>
            </a:r>
          </a:p>
        </p:txBody>
      </p:sp>
      <p:sp>
        <p:nvSpPr>
          <p:cNvPr id="47" name="矩形: 圆角 46">
            <a:extLst>
              <a:ext uri="{FF2B5EF4-FFF2-40B4-BE49-F238E27FC236}">
                <a16:creationId xmlns:a16="http://schemas.microsoft.com/office/drawing/2014/main" id="{86BE3345-E5AF-4751-97C2-01C1E2531DB9}"/>
              </a:ext>
            </a:extLst>
          </p:cNvPr>
          <p:cNvSpPr/>
          <p:nvPr/>
        </p:nvSpPr>
        <p:spPr>
          <a:xfrm>
            <a:off x="3878378" y="5213540"/>
            <a:ext cx="4438718"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分析各项输入因素对腐蚀性能的影响</a:t>
            </a:r>
          </a:p>
        </p:txBody>
      </p:sp>
      <p:sp>
        <p:nvSpPr>
          <p:cNvPr id="51" name="文本框 50">
            <a:extLst>
              <a:ext uri="{FF2B5EF4-FFF2-40B4-BE49-F238E27FC236}">
                <a16:creationId xmlns:a16="http://schemas.microsoft.com/office/drawing/2014/main" id="{4816BB49-2C08-4FEB-AFA7-2A02448DCF42}"/>
              </a:ext>
            </a:extLst>
          </p:cNvPr>
          <p:cNvSpPr txBox="1"/>
          <p:nvPr/>
        </p:nvSpPr>
        <p:spPr>
          <a:xfrm>
            <a:off x="8909351" y="519056"/>
            <a:ext cx="3282649" cy="2616101"/>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工作创新</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新颖的</a:t>
            </a:r>
            <a:r>
              <a:rPr lang="zh-CN" altLang="en-US" sz="2000" dirty="0">
                <a:solidFill>
                  <a:srgbClr val="FF0000"/>
                </a:solidFill>
                <a:latin typeface="微软雅黑" panose="020B0503020204020204" pitchFamily="34" charset="-122"/>
                <a:ea typeface="微软雅黑" panose="020B0503020204020204" pitchFamily="34" charset="-122"/>
              </a:rPr>
              <a:t>高通量成分分布</a:t>
            </a:r>
            <a:r>
              <a:rPr lang="zh-CN" altLang="en-US" sz="2000" dirty="0">
                <a:latin typeface="微软雅黑" panose="020B0503020204020204" pitchFamily="34" charset="-122"/>
                <a:ea typeface="微软雅黑" panose="020B0503020204020204" pitchFamily="34" charset="-122"/>
              </a:rPr>
              <a:t>来源</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较少有人构建材料成分、硬度与材料腐蚀性能定量的</a:t>
            </a:r>
            <a:r>
              <a:rPr lang="zh-CN" altLang="en-US" sz="2000" dirty="0">
                <a:solidFill>
                  <a:srgbClr val="FF0000"/>
                </a:solidFill>
                <a:latin typeface="微软雅黑" panose="020B0503020204020204" pitchFamily="34" charset="-122"/>
                <a:ea typeface="微软雅黑" panose="020B0503020204020204" pitchFamily="34" charset="-122"/>
              </a:rPr>
              <a:t>关系模型</a:t>
            </a:r>
            <a:endParaRPr lang="en-US" altLang="zh-CN" sz="2000" dirty="0">
              <a:solidFill>
                <a:srgbClr val="FF0000"/>
              </a:solidFill>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运用</a:t>
            </a:r>
            <a:r>
              <a:rPr lang="zh-CN" altLang="en-US" sz="2000" dirty="0">
                <a:solidFill>
                  <a:srgbClr val="FF0000"/>
                </a:solidFill>
                <a:latin typeface="微软雅黑" panose="020B0503020204020204" pitchFamily="34" charset="-122"/>
                <a:ea typeface="微软雅黑" panose="020B0503020204020204" pitchFamily="34" charset="-122"/>
              </a:rPr>
              <a:t>深度强化学习</a:t>
            </a:r>
            <a:r>
              <a:rPr lang="zh-CN" altLang="en-US" sz="2000" dirty="0">
                <a:latin typeface="微软雅黑" panose="020B0503020204020204" pitchFamily="34" charset="-122"/>
                <a:ea typeface="微软雅黑" panose="020B0503020204020204" pitchFamily="34" charset="-122"/>
              </a:rPr>
              <a:t>构建模型</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481562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15" name="灯片编号占位符 14">
            <a:extLst>
              <a:ext uri="{FF2B5EF4-FFF2-40B4-BE49-F238E27FC236}">
                <a16:creationId xmlns:a16="http://schemas.microsoft.com/office/drawing/2014/main" id="{F0F7D56F-741E-44DF-B386-7E263E886DB6}"/>
              </a:ext>
            </a:extLst>
          </p:cNvPr>
          <p:cNvSpPr>
            <a:spLocks noGrp="1"/>
          </p:cNvSpPr>
          <p:nvPr>
            <p:ph type="sldNum" sz="quarter" idx="12"/>
          </p:nvPr>
        </p:nvSpPr>
        <p:spPr/>
        <p:txBody>
          <a:bodyPr/>
          <a:lstStyle/>
          <a:p>
            <a:fld id="{188BBDFE-764C-42E2-AD11-850F38D3D522}" type="slidenum">
              <a:rPr lang="zh-CN" altLang="en-US" smtClean="0"/>
              <a:t>25</a:t>
            </a:fld>
            <a:endParaRPr lang="zh-CN" altLang="en-US"/>
          </a:p>
        </p:txBody>
      </p:sp>
      <p:grpSp>
        <p:nvGrpSpPr>
          <p:cNvPr id="14" name="组合 13">
            <a:extLst>
              <a:ext uri="{FF2B5EF4-FFF2-40B4-BE49-F238E27FC236}">
                <a16:creationId xmlns:a16="http://schemas.microsoft.com/office/drawing/2014/main" id="{ABC80FDA-FFC5-4C25-8FFA-5F4355B26976}"/>
              </a:ext>
            </a:extLst>
          </p:cNvPr>
          <p:cNvGrpSpPr/>
          <p:nvPr/>
        </p:nvGrpSpPr>
        <p:grpSpPr>
          <a:xfrm>
            <a:off x="4608093" y="4944676"/>
            <a:ext cx="2975814" cy="830997"/>
            <a:chOff x="2960915" y="725714"/>
            <a:chExt cx="2975814" cy="830997"/>
          </a:xfrm>
        </p:grpSpPr>
        <p:sp>
          <p:nvSpPr>
            <p:cNvPr id="16" name="文本框 15">
              <a:extLst>
                <a:ext uri="{FF2B5EF4-FFF2-40B4-BE49-F238E27FC236}">
                  <a16:creationId xmlns:a16="http://schemas.microsoft.com/office/drawing/2014/main" id="{1DABF7C6-E3CB-4D15-8082-C70D0CACA087}"/>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04</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A1E9F6DE-AAC3-4FD7-84C3-89F626D10E4C}"/>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进度安排</a:t>
              </a:r>
            </a:p>
          </p:txBody>
        </p:sp>
      </p:grpSp>
    </p:spTree>
    <p:extLst>
      <p:ext uri="{BB962C8B-B14F-4D97-AF65-F5344CB8AC3E}">
        <p14:creationId xmlns:p14="http://schemas.microsoft.com/office/powerpoint/2010/main" val="17081761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6F1F8AC1-89E9-4737-8998-D40D1B1B0B83}"/>
              </a:ext>
            </a:extLst>
          </p:cNvPr>
          <p:cNvSpPr>
            <a:spLocks noGrp="1"/>
          </p:cNvSpPr>
          <p:nvPr>
            <p:ph type="sldNum" sz="quarter" idx="12"/>
          </p:nvPr>
        </p:nvSpPr>
        <p:spPr/>
        <p:txBody>
          <a:bodyPr/>
          <a:lstStyle/>
          <a:p>
            <a:fld id="{188BBDFE-764C-42E2-AD11-850F38D3D522}" type="slidenum">
              <a:rPr lang="zh-CN" altLang="en-US" smtClean="0"/>
              <a:t>26</a:t>
            </a:fld>
            <a:endParaRPr lang="zh-CN" altLang="en-US"/>
          </a:p>
        </p:txBody>
      </p:sp>
      <p:sp>
        <p:nvSpPr>
          <p:cNvPr id="4" name="文本框 3">
            <a:extLst>
              <a:ext uri="{FF2B5EF4-FFF2-40B4-BE49-F238E27FC236}">
                <a16:creationId xmlns:a16="http://schemas.microsoft.com/office/drawing/2014/main" id="{F42B906E-E533-4936-8404-73CD9950A10A}"/>
              </a:ext>
            </a:extLst>
          </p:cNvPr>
          <p:cNvSpPr txBox="1"/>
          <p:nvPr/>
        </p:nvSpPr>
        <p:spPr>
          <a:xfrm>
            <a:off x="78377" y="0"/>
            <a:ext cx="1620957"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进度安排</a:t>
            </a:r>
            <a:endParaRPr lang="zh-CN" altLang="en-US" sz="2400" b="1" dirty="0">
              <a:solidFill>
                <a:srgbClr val="4472C4"/>
              </a:solidFill>
              <a:latin typeface="微软雅黑" panose="020B0503020204020204" pitchFamily="34" charset="-122"/>
              <a:ea typeface="微软雅黑" panose="020B0503020204020204" pitchFamily="34" charset="-122"/>
            </a:endParaRPr>
          </a:p>
        </p:txBody>
      </p:sp>
      <p:graphicFrame>
        <p:nvGraphicFramePr>
          <p:cNvPr id="6" name="图示 5">
            <a:extLst>
              <a:ext uri="{FF2B5EF4-FFF2-40B4-BE49-F238E27FC236}">
                <a16:creationId xmlns:a16="http://schemas.microsoft.com/office/drawing/2014/main" id="{BD729AD3-BD2D-42F3-9531-D1A6E2D975A2}"/>
              </a:ext>
            </a:extLst>
          </p:cNvPr>
          <p:cNvGraphicFramePr/>
          <p:nvPr>
            <p:extLst>
              <p:ext uri="{D42A27DB-BD31-4B8C-83A1-F6EECF244321}">
                <p14:modId xmlns:p14="http://schemas.microsoft.com/office/powerpoint/2010/main" val="1069136107"/>
              </p:ext>
            </p:extLst>
          </p:nvPr>
        </p:nvGraphicFramePr>
        <p:xfrm>
          <a:off x="336005" y="464608"/>
          <a:ext cx="11498943" cy="60018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788644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589B9C4-92FD-444E-977F-19F0D65931C8}"/>
              </a:ext>
            </a:extLst>
          </p:cNvPr>
          <p:cNvSpPr>
            <a:spLocks noGrp="1"/>
          </p:cNvSpPr>
          <p:nvPr>
            <p:ph type="sldNum" sz="quarter" idx="12"/>
          </p:nvPr>
        </p:nvSpPr>
        <p:spPr/>
        <p:txBody>
          <a:bodyPr/>
          <a:lstStyle/>
          <a:p>
            <a:fld id="{188BBDFE-764C-42E2-AD11-850F38D3D522}" type="slidenum">
              <a:rPr lang="zh-CN" altLang="en-US" smtClean="0"/>
              <a:t>27</a:t>
            </a:fld>
            <a:endParaRPr lang="zh-CN" altLang="en-US"/>
          </a:p>
        </p:txBody>
      </p:sp>
      <p:pic>
        <p:nvPicPr>
          <p:cNvPr id="5" name="图片 4">
            <a:extLst>
              <a:ext uri="{FF2B5EF4-FFF2-40B4-BE49-F238E27FC236}">
                <a16:creationId xmlns:a16="http://schemas.microsoft.com/office/drawing/2014/main" id="{1E4A9503-034D-4DBD-97D0-947751FB2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F64CE717-54E4-4AD9-B90B-EFBB86292781}"/>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D5F1CD5F-1057-4A11-B932-603CB2BDC263}"/>
              </a:ext>
            </a:extLst>
          </p:cNvPr>
          <p:cNvSpPr txBox="1"/>
          <p:nvPr/>
        </p:nvSpPr>
        <p:spPr>
          <a:xfrm>
            <a:off x="2612618" y="2568129"/>
            <a:ext cx="7109639" cy="1015663"/>
          </a:xfrm>
          <a:prstGeom prst="rect">
            <a:avLst/>
          </a:prstGeom>
          <a:noFill/>
        </p:spPr>
        <p:txBody>
          <a:bodyPr wrap="none" rtlCol="0">
            <a:spAutoFit/>
          </a:bodyPr>
          <a:lstStyle/>
          <a:p>
            <a:pPr algn="l"/>
            <a:r>
              <a:rPr lang="zh-CN" altLang="en-US" sz="6000" b="1" dirty="0">
                <a:latin typeface="微软雅黑" panose="020B0503020204020204" pitchFamily="34" charset="-122"/>
                <a:ea typeface="微软雅黑" panose="020B0503020204020204" pitchFamily="34" charset="-122"/>
              </a:rPr>
              <a:t>感谢聆听，欢迎提问</a:t>
            </a:r>
          </a:p>
        </p:txBody>
      </p:sp>
    </p:spTree>
    <p:extLst>
      <p:ext uri="{BB962C8B-B14F-4D97-AF65-F5344CB8AC3E}">
        <p14:creationId xmlns:p14="http://schemas.microsoft.com/office/powerpoint/2010/main" val="9187781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52F85A37-61E6-4296-81BC-635F9CBF636B}"/>
              </a:ext>
            </a:extLst>
          </p:cNvPr>
          <p:cNvSpPr txBox="1"/>
          <p:nvPr/>
        </p:nvSpPr>
        <p:spPr>
          <a:xfrm>
            <a:off x="78377" y="0"/>
            <a:ext cx="8312725"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通过层次聚类快速构建</a:t>
            </a:r>
            <a:r>
              <a:rPr lang="en-US" altLang="zh-CN" sz="2800" b="1" dirty="0">
                <a:solidFill>
                  <a:srgbClr val="4472C4"/>
                </a:solidFill>
                <a:latin typeface="微软雅黑" panose="020B0503020204020204" pitchFamily="34" charset="-122"/>
                <a:ea typeface="微软雅黑" panose="020B0503020204020204" pitchFamily="34" charset="-122"/>
              </a:rPr>
              <a:t>Fe-Cr-Ni</a:t>
            </a:r>
            <a:r>
              <a:rPr lang="zh-CN" altLang="en-US" sz="2800" b="1" dirty="0">
                <a:solidFill>
                  <a:srgbClr val="4472C4"/>
                </a:solidFill>
                <a:latin typeface="微软雅黑" panose="020B0503020204020204" pitchFamily="34" charset="-122"/>
                <a:ea typeface="微软雅黑" panose="020B0503020204020204" pitchFamily="34" charset="-122"/>
              </a:rPr>
              <a:t>成分相图</a:t>
            </a:r>
          </a:p>
        </p:txBody>
      </p:sp>
      <p:sp>
        <p:nvSpPr>
          <p:cNvPr id="8" name="文本框 7">
            <a:extLst>
              <a:ext uri="{FF2B5EF4-FFF2-40B4-BE49-F238E27FC236}">
                <a16:creationId xmlns:a16="http://schemas.microsoft.com/office/drawing/2014/main" id="{9B371BE3-29B9-47EC-ABBE-9A91053DC31A}"/>
              </a:ext>
            </a:extLst>
          </p:cNvPr>
          <p:cNvSpPr txBox="1"/>
          <p:nvPr/>
        </p:nvSpPr>
        <p:spPr>
          <a:xfrm>
            <a:off x="65772" y="519056"/>
            <a:ext cx="1710752"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技术路线图</a:t>
            </a:r>
            <a:endParaRPr lang="en-US" altLang="zh-CN" sz="2400" b="1" dirty="0">
              <a:latin typeface="微软雅黑" panose="020B0503020204020204" pitchFamily="34" charset="-122"/>
              <a:ea typeface="微软雅黑" panose="020B0503020204020204" pitchFamily="34" charset="-122"/>
            </a:endParaRPr>
          </a:p>
        </p:txBody>
      </p:sp>
      <p:grpSp>
        <p:nvGrpSpPr>
          <p:cNvPr id="2" name="组合 1">
            <a:extLst>
              <a:ext uri="{FF2B5EF4-FFF2-40B4-BE49-F238E27FC236}">
                <a16:creationId xmlns:a16="http://schemas.microsoft.com/office/drawing/2014/main" id="{87CBE449-0414-4043-A8EA-A4B33E961E7B}"/>
              </a:ext>
            </a:extLst>
          </p:cNvPr>
          <p:cNvGrpSpPr/>
          <p:nvPr/>
        </p:nvGrpSpPr>
        <p:grpSpPr>
          <a:xfrm>
            <a:off x="2448801" y="530876"/>
            <a:ext cx="7452844" cy="6138056"/>
            <a:chOff x="2448801" y="530876"/>
            <a:chExt cx="7452844" cy="6138056"/>
          </a:xfrm>
        </p:grpSpPr>
        <p:sp>
          <p:nvSpPr>
            <p:cNvPr id="10" name="矩形: 圆角 9">
              <a:extLst>
                <a:ext uri="{FF2B5EF4-FFF2-40B4-BE49-F238E27FC236}">
                  <a16:creationId xmlns:a16="http://schemas.microsoft.com/office/drawing/2014/main" id="{E295ACEC-2863-4C38-9FD5-EC3A664C268B}"/>
                </a:ext>
              </a:extLst>
            </p:cNvPr>
            <p:cNvSpPr/>
            <p:nvPr/>
          </p:nvSpPr>
          <p:spPr>
            <a:xfrm>
              <a:off x="3813512" y="530876"/>
              <a:ext cx="478578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通过层次聚类快速构建</a:t>
              </a:r>
              <a:r>
                <a:rPr lang="en-US" altLang="zh-CN" sz="2000" dirty="0">
                  <a:solidFill>
                    <a:schemeClr val="bg1"/>
                  </a:solidFill>
                </a:rPr>
                <a:t>Fe-Cr-Ni</a:t>
              </a:r>
              <a:r>
                <a:rPr lang="zh-CN" altLang="en-US" sz="2000" dirty="0">
                  <a:solidFill>
                    <a:schemeClr val="bg1"/>
                  </a:solidFill>
                </a:rPr>
                <a:t>成分相图</a:t>
              </a:r>
            </a:p>
          </p:txBody>
        </p:sp>
        <p:sp>
          <p:nvSpPr>
            <p:cNvPr id="11" name="矩形: 圆角 10">
              <a:extLst>
                <a:ext uri="{FF2B5EF4-FFF2-40B4-BE49-F238E27FC236}">
                  <a16:creationId xmlns:a16="http://schemas.microsoft.com/office/drawing/2014/main" id="{BF5DBCB8-457E-4E48-9D81-21E579A409E1}"/>
                </a:ext>
              </a:extLst>
            </p:cNvPr>
            <p:cNvSpPr/>
            <p:nvPr/>
          </p:nvSpPr>
          <p:spPr>
            <a:xfrm>
              <a:off x="3744443" y="1113151"/>
              <a:ext cx="470311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rPr>
                <a:t>Fe-Cr-Ni</a:t>
              </a:r>
              <a:r>
                <a:rPr lang="zh-CN" altLang="en-US" sz="2000" dirty="0">
                  <a:solidFill>
                    <a:schemeClr val="bg1"/>
                  </a:solidFill>
                </a:rPr>
                <a:t>材料组合芯片的制备及热处理</a:t>
              </a:r>
            </a:p>
          </p:txBody>
        </p:sp>
        <p:sp>
          <p:nvSpPr>
            <p:cNvPr id="12" name="矩形: 圆角 11">
              <a:extLst>
                <a:ext uri="{FF2B5EF4-FFF2-40B4-BE49-F238E27FC236}">
                  <a16:creationId xmlns:a16="http://schemas.microsoft.com/office/drawing/2014/main" id="{A251893C-78D3-4E38-B1BC-3CC7E0C620AB}"/>
                </a:ext>
              </a:extLst>
            </p:cNvPr>
            <p:cNvSpPr/>
            <p:nvPr/>
          </p:nvSpPr>
          <p:spPr>
            <a:xfrm>
              <a:off x="2448801" y="1706154"/>
              <a:ext cx="305719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同步辐射光源的</a:t>
              </a:r>
              <a:r>
                <a:rPr lang="en-US" altLang="zh-CN" sz="2000" dirty="0">
                  <a:solidFill>
                    <a:schemeClr val="bg1"/>
                  </a:solidFill>
                </a:rPr>
                <a:t>XRF</a:t>
              </a:r>
              <a:r>
                <a:rPr lang="zh-CN" altLang="en-US" sz="2000" dirty="0">
                  <a:solidFill>
                    <a:schemeClr val="bg1"/>
                  </a:solidFill>
                </a:rPr>
                <a:t>表征</a:t>
              </a:r>
            </a:p>
          </p:txBody>
        </p:sp>
        <p:sp>
          <p:nvSpPr>
            <p:cNvPr id="13" name="矩形: 圆角 12">
              <a:extLst>
                <a:ext uri="{FF2B5EF4-FFF2-40B4-BE49-F238E27FC236}">
                  <a16:creationId xmlns:a16="http://schemas.microsoft.com/office/drawing/2014/main" id="{562F5B1D-CEC5-4002-A53D-9AF89F58AFBD}"/>
                </a:ext>
              </a:extLst>
            </p:cNvPr>
            <p:cNvSpPr/>
            <p:nvPr/>
          </p:nvSpPr>
          <p:spPr>
            <a:xfrm>
              <a:off x="6686008" y="1706154"/>
              <a:ext cx="305719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同步辐射光源的</a:t>
              </a:r>
              <a:r>
                <a:rPr lang="en-US" altLang="zh-CN" sz="2000" dirty="0">
                  <a:solidFill>
                    <a:schemeClr val="bg1"/>
                  </a:solidFill>
                </a:rPr>
                <a:t>XRD</a:t>
              </a:r>
              <a:r>
                <a:rPr lang="zh-CN" altLang="en-US" sz="2000" dirty="0">
                  <a:solidFill>
                    <a:schemeClr val="bg1"/>
                  </a:solidFill>
                </a:rPr>
                <a:t>表征</a:t>
              </a:r>
            </a:p>
          </p:txBody>
        </p:sp>
        <p:sp>
          <p:nvSpPr>
            <p:cNvPr id="14" name="矩形: 圆角 13">
              <a:extLst>
                <a:ext uri="{FF2B5EF4-FFF2-40B4-BE49-F238E27FC236}">
                  <a16:creationId xmlns:a16="http://schemas.microsoft.com/office/drawing/2014/main" id="{89701063-8F54-4917-AE11-603C2EFDECC1}"/>
                </a:ext>
              </a:extLst>
            </p:cNvPr>
            <p:cNvSpPr/>
            <p:nvPr/>
          </p:nvSpPr>
          <p:spPr>
            <a:xfrm>
              <a:off x="3193386" y="2307881"/>
              <a:ext cx="148965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最小二乘法</a:t>
              </a:r>
            </a:p>
          </p:txBody>
        </p:sp>
        <p:sp>
          <p:nvSpPr>
            <p:cNvPr id="15" name="矩形: 圆角 14">
              <a:extLst>
                <a:ext uri="{FF2B5EF4-FFF2-40B4-BE49-F238E27FC236}">
                  <a16:creationId xmlns:a16="http://schemas.microsoft.com/office/drawing/2014/main" id="{59FEE425-3A88-44D4-AE27-64E426AF3755}"/>
                </a:ext>
              </a:extLst>
            </p:cNvPr>
            <p:cNvSpPr/>
            <p:nvPr/>
          </p:nvSpPr>
          <p:spPr>
            <a:xfrm>
              <a:off x="3317483" y="3060278"/>
              <a:ext cx="12414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材料成分</a:t>
              </a:r>
            </a:p>
          </p:txBody>
        </p:sp>
        <p:sp>
          <p:nvSpPr>
            <p:cNvPr id="16" name="矩形: 圆角 15">
              <a:extLst>
                <a:ext uri="{FF2B5EF4-FFF2-40B4-BE49-F238E27FC236}">
                  <a16:creationId xmlns:a16="http://schemas.microsoft.com/office/drawing/2014/main" id="{91414FF1-B74D-4C23-8907-68820C3E2B2A}"/>
                </a:ext>
              </a:extLst>
            </p:cNvPr>
            <p:cNvSpPr/>
            <p:nvPr/>
          </p:nvSpPr>
          <p:spPr>
            <a:xfrm>
              <a:off x="7643298" y="2326130"/>
              <a:ext cx="12414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信号去噪</a:t>
              </a:r>
            </a:p>
          </p:txBody>
        </p:sp>
        <p:sp>
          <p:nvSpPr>
            <p:cNvPr id="17" name="矩形: 圆角 16">
              <a:extLst>
                <a:ext uri="{FF2B5EF4-FFF2-40B4-BE49-F238E27FC236}">
                  <a16:creationId xmlns:a16="http://schemas.microsoft.com/office/drawing/2014/main" id="{A87E3EE3-6E28-4BDE-9C91-757D654B17BB}"/>
                </a:ext>
              </a:extLst>
            </p:cNvPr>
            <p:cNvSpPr/>
            <p:nvPr/>
          </p:nvSpPr>
          <p:spPr>
            <a:xfrm>
              <a:off x="6635442" y="3066176"/>
              <a:ext cx="32531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极值法寻找</a:t>
              </a:r>
              <a:r>
                <a:rPr lang="en-US" altLang="zh-CN" sz="2000" dirty="0">
                  <a:solidFill>
                    <a:schemeClr val="bg1"/>
                  </a:solidFill>
                </a:rPr>
                <a:t>XRD</a:t>
              </a:r>
              <a:r>
                <a:rPr lang="zh-CN" altLang="en-US" sz="2000" dirty="0">
                  <a:solidFill>
                    <a:schemeClr val="bg1"/>
                  </a:solidFill>
                </a:rPr>
                <a:t>曲线特征峰</a:t>
              </a:r>
            </a:p>
          </p:txBody>
        </p:sp>
        <p:sp>
          <p:nvSpPr>
            <p:cNvPr id="18" name="矩形: 圆角 17">
              <a:extLst>
                <a:ext uri="{FF2B5EF4-FFF2-40B4-BE49-F238E27FC236}">
                  <a16:creationId xmlns:a16="http://schemas.microsoft.com/office/drawing/2014/main" id="{0F22E76C-CB9F-44EA-BC0C-DB63CC06672C}"/>
                </a:ext>
              </a:extLst>
            </p:cNvPr>
            <p:cNvSpPr/>
            <p:nvPr/>
          </p:nvSpPr>
          <p:spPr>
            <a:xfrm>
              <a:off x="6648509" y="3777314"/>
              <a:ext cx="32531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自适应过滤</a:t>
              </a:r>
              <a:r>
                <a:rPr lang="en-US" altLang="zh-CN" sz="2000" dirty="0">
                  <a:solidFill>
                    <a:schemeClr val="bg1"/>
                  </a:solidFill>
                </a:rPr>
                <a:t>XRD</a:t>
              </a:r>
              <a:r>
                <a:rPr lang="zh-CN" altLang="en-US" sz="2000" dirty="0">
                  <a:solidFill>
                    <a:schemeClr val="bg1"/>
                  </a:solidFill>
                </a:rPr>
                <a:t>曲线特征峰</a:t>
              </a:r>
            </a:p>
          </p:txBody>
        </p:sp>
        <p:sp>
          <p:nvSpPr>
            <p:cNvPr id="19" name="矩形: 圆角 18">
              <a:extLst>
                <a:ext uri="{FF2B5EF4-FFF2-40B4-BE49-F238E27FC236}">
                  <a16:creationId xmlns:a16="http://schemas.microsoft.com/office/drawing/2014/main" id="{2D2E4C02-167E-4EC1-AF29-D53C397D2D47}"/>
                </a:ext>
              </a:extLst>
            </p:cNvPr>
            <p:cNvSpPr/>
            <p:nvPr/>
          </p:nvSpPr>
          <p:spPr>
            <a:xfrm>
              <a:off x="7602099" y="5212866"/>
              <a:ext cx="12414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层次聚类</a:t>
              </a:r>
            </a:p>
          </p:txBody>
        </p:sp>
        <p:sp>
          <p:nvSpPr>
            <p:cNvPr id="20" name="矩形: 圆角 19">
              <a:extLst>
                <a:ext uri="{FF2B5EF4-FFF2-40B4-BE49-F238E27FC236}">
                  <a16:creationId xmlns:a16="http://schemas.microsoft.com/office/drawing/2014/main" id="{F718F7A9-0350-4709-AD85-9C0F476713A5}"/>
                </a:ext>
              </a:extLst>
            </p:cNvPr>
            <p:cNvSpPr/>
            <p:nvPr/>
          </p:nvSpPr>
          <p:spPr>
            <a:xfrm>
              <a:off x="7512671" y="4462332"/>
              <a:ext cx="148965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余弦相似度</a:t>
              </a:r>
            </a:p>
          </p:txBody>
        </p:sp>
        <p:sp>
          <p:nvSpPr>
            <p:cNvPr id="21" name="矩形: 圆角 20">
              <a:extLst>
                <a:ext uri="{FF2B5EF4-FFF2-40B4-BE49-F238E27FC236}">
                  <a16:creationId xmlns:a16="http://schemas.microsoft.com/office/drawing/2014/main" id="{077A5BF8-EA44-456E-852E-2422EFDB9E0E}"/>
                </a:ext>
              </a:extLst>
            </p:cNvPr>
            <p:cNvSpPr/>
            <p:nvPr/>
          </p:nvSpPr>
          <p:spPr>
            <a:xfrm>
              <a:off x="8044378" y="5883427"/>
              <a:ext cx="4262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相</a:t>
              </a:r>
            </a:p>
          </p:txBody>
        </p:sp>
        <p:sp>
          <p:nvSpPr>
            <p:cNvPr id="22" name="矩形: 圆角 21">
              <a:extLst>
                <a:ext uri="{FF2B5EF4-FFF2-40B4-BE49-F238E27FC236}">
                  <a16:creationId xmlns:a16="http://schemas.microsoft.com/office/drawing/2014/main" id="{FB5ECF39-4011-4325-8CC3-887DFEA577F1}"/>
                </a:ext>
              </a:extLst>
            </p:cNvPr>
            <p:cNvSpPr/>
            <p:nvPr/>
          </p:nvSpPr>
          <p:spPr>
            <a:xfrm>
              <a:off x="5037257" y="6303807"/>
              <a:ext cx="2260359"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rPr>
                <a:t>Fe-Cr-Ni</a:t>
              </a:r>
              <a:r>
                <a:rPr lang="zh-CN" altLang="en-US" sz="2000" dirty="0">
                  <a:solidFill>
                    <a:schemeClr val="bg1"/>
                  </a:solidFill>
                </a:rPr>
                <a:t>成分相图</a:t>
              </a:r>
            </a:p>
          </p:txBody>
        </p:sp>
        <p:sp>
          <p:nvSpPr>
            <p:cNvPr id="23" name="箭头: 下 22">
              <a:extLst>
                <a:ext uri="{FF2B5EF4-FFF2-40B4-BE49-F238E27FC236}">
                  <a16:creationId xmlns:a16="http://schemas.microsoft.com/office/drawing/2014/main" id="{C7022461-FD41-4041-8FF8-86BC3F3702E2}"/>
                </a:ext>
              </a:extLst>
            </p:cNvPr>
            <p:cNvSpPr/>
            <p:nvPr/>
          </p:nvSpPr>
          <p:spPr>
            <a:xfrm>
              <a:off x="6073820" y="908047"/>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箭头: 下 23">
              <a:extLst>
                <a:ext uri="{FF2B5EF4-FFF2-40B4-BE49-F238E27FC236}">
                  <a16:creationId xmlns:a16="http://schemas.microsoft.com/office/drawing/2014/main" id="{BB80204F-3D46-4AD2-8855-6C12B8FDEDD6}"/>
                </a:ext>
              </a:extLst>
            </p:cNvPr>
            <p:cNvSpPr/>
            <p:nvPr/>
          </p:nvSpPr>
          <p:spPr>
            <a:xfrm>
              <a:off x="4558939" y="1503948"/>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箭头: 下 24">
              <a:extLst>
                <a:ext uri="{FF2B5EF4-FFF2-40B4-BE49-F238E27FC236}">
                  <a16:creationId xmlns:a16="http://schemas.microsoft.com/office/drawing/2014/main" id="{3969B7B5-4DCF-400A-821A-0AFD7C0D105D}"/>
                </a:ext>
              </a:extLst>
            </p:cNvPr>
            <p:cNvSpPr/>
            <p:nvPr/>
          </p:nvSpPr>
          <p:spPr>
            <a:xfrm>
              <a:off x="7462594" y="1497037"/>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箭头: 下 25">
              <a:extLst>
                <a:ext uri="{FF2B5EF4-FFF2-40B4-BE49-F238E27FC236}">
                  <a16:creationId xmlns:a16="http://schemas.microsoft.com/office/drawing/2014/main" id="{ED0BECCC-8726-4646-9F2D-CD6E89A6762B}"/>
                </a:ext>
              </a:extLst>
            </p:cNvPr>
            <p:cNvSpPr/>
            <p:nvPr/>
          </p:nvSpPr>
          <p:spPr>
            <a:xfrm>
              <a:off x="8170408" y="2105324"/>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下 26">
              <a:extLst>
                <a:ext uri="{FF2B5EF4-FFF2-40B4-BE49-F238E27FC236}">
                  <a16:creationId xmlns:a16="http://schemas.microsoft.com/office/drawing/2014/main" id="{9E8FCF1F-90C6-4B4A-B9A2-CD587067C427}"/>
                </a:ext>
              </a:extLst>
            </p:cNvPr>
            <p:cNvSpPr/>
            <p:nvPr/>
          </p:nvSpPr>
          <p:spPr>
            <a:xfrm>
              <a:off x="3844593" y="2101662"/>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箭头: 下 27">
              <a:extLst>
                <a:ext uri="{FF2B5EF4-FFF2-40B4-BE49-F238E27FC236}">
                  <a16:creationId xmlns:a16="http://schemas.microsoft.com/office/drawing/2014/main" id="{A5440006-BFBB-418D-9E18-8B88B922C21C}"/>
                </a:ext>
              </a:extLst>
            </p:cNvPr>
            <p:cNvSpPr/>
            <p:nvPr/>
          </p:nvSpPr>
          <p:spPr>
            <a:xfrm>
              <a:off x="3844590" y="2788039"/>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箭头: 下 28">
              <a:extLst>
                <a:ext uri="{FF2B5EF4-FFF2-40B4-BE49-F238E27FC236}">
                  <a16:creationId xmlns:a16="http://schemas.microsoft.com/office/drawing/2014/main" id="{9895AB3E-E11A-4AE0-9DCD-06920E79B345}"/>
                </a:ext>
              </a:extLst>
            </p:cNvPr>
            <p:cNvSpPr/>
            <p:nvPr/>
          </p:nvSpPr>
          <p:spPr>
            <a:xfrm>
              <a:off x="8181459" y="2767345"/>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箭头: 下 29">
              <a:extLst>
                <a:ext uri="{FF2B5EF4-FFF2-40B4-BE49-F238E27FC236}">
                  <a16:creationId xmlns:a16="http://schemas.microsoft.com/office/drawing/2014/main" id="{6BE5F352-7915-4B64-84E8-CD57F41563E5}"/>
                </a:ext>
              </a:extLst>
            </p:cNvPr>
            <p:cNvSpPr/>
            <p:nvPr/>
          </p:nvSpPr>
          <p:spPr>
            <a:xfrm>
              <a:off x="8170167" y="3492319"/>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箭头: 下 30">
              <a:extLst>
                <a:ext uri="{FF2B5EF4-FFF2-40B4-BE49-F238E27FC236}">
                  <a16:creationId xmlns:a16="http://schemas.microsoft.com/office/drawing/2014/main" id="{052B4A7C-BA35-40CE-8436-97516A22F916}"/>
                </a:ext>
              </a:extLst>
            </p:cNvPr>
            <p:cNvSpPr/>
            <p:nvPr/>
          </p:nvSpPr>
          <p:spPr>
            <a:xfrm>
              <a:off x="8158875" y="4217293"/>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箭头: 下 31">
              <a:extLst>
                <a:ext uri="{FF2B5EF4-FFF2-40B4-BE49-F238E27FC236}">
                  <a16:creationId xmlns:a16="http://schemas.microsoft.com/office/drawing/2014/main" id="{65BD4095-09FE-40C2-A180-5CAF354D9E8F}"/>
                </a:ext>
              </a:extLst>
            </p:cNvPr>
            <p:cNvSpPr/>
            <p:nvPr/>
          </p:nvSpPr>
          <p:spPr>
            <a:xfrm>
              <a:off x="8173709" y="4942267"/>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箭头: 下 32">
              <a:extLst>
                <a:ext uri="{FF2B5EF4-FFF2-40B4-BE49-F238E27FC236}">
                  <a16:creationId xmlns:a16="http://schemas.microsoft.com/office/drawing/2014/main" id="{7AA2C3AE-D39F-4D33-9E57-786D406852A7}"/>
                </a:ext>
              </a:extLst>
            </p:cNvPr>
            <p:cNvSpPr/>
            <p:nvPr/>
          </p:nvSpPr>
          <p:spPr>
            <a:xfrm>
              <a:off x="8162417" y="5667241"/>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35" name="直接连接符 34">
              <a:extLst>
                <a:ext uri="{FF2B5EF4-FFF2-40B4-BE49-F238E27FC236}">
                  <a16:creationId xmlns:a16="http://schemas.microsoft.com/office/drawing/2014/main" id="{1FFBC942-46C2-4810-82E4-7592BFADF615}"/>
                </a:ext>
              </a:extLst>
            </p:cNvPr>
            <p:cNvCxnSpPr>
              <a:cxnSpLocks/>
              <a:stCxn id="15" idx="2"/>
            </p:cNvCxnSpPr>
            <p:nvPr/>
          </p:nvCxnSpPr>
          <p:spPr>
            <a:xfrm>
              <a:off x="3938211" y="3425403"/>
              <a:ext cx="0" cy="26405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9F5F031F-66AF-4A25-BB78-8B4E58FC8152}"/>
                </a:ext>
              </a:extLst>
            </p:cNvPr>
            <p:cNvCxnSpPr>
              <a:cxnSpLocks/>
              <a:stCxn id="21" idx="1"/>
            </p:cNvCxnSpPr>
            <p:nvPr/>
          </p:nvCxnSpPr>
          <p:spPr>
            <a:xfrm flipH="1">
              <a:off x="3938207" y="6065990"/>
              <a:ext cx="410617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869054A9-DF24-486C-9BC4-CE9ACFDF1941}"/>
                </a:ext>
              </a:extLst>
            </p:cNvPr>
            <p:cNvCxnSpPr>
              <a:endCxn id="22" idx="0"/>
            </p:cNvCxnSpPr>
            <p:nvPr/>
          </p:nvCxnSpPr>
          <p:spPr>
            <a:xfrm>
              <a:off x="6167436" y="6065989"/>
              <a:ext cx="1" cy="23781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
        <p:nvSpPr>
          <p:cNvPr id="42" name="灯片编号占位符 14">
            <a:extLst>
              <a:ext uri="{FF2B5EF4-FFF2-40B4-BE49-F238E27FC236}">
                <a16:creationId xmlns:a16="http://schemas.microsoft.com/office/drawing/2014/main" id="{7C7CE97C-B422-47CB-B1AA-9DFA5F6360B2}"/>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28</a:t>
            </a:fld>
            <a:endParaRPr lang="zh-CN" altLang="en-US"/>
          </a:p>
        </p:txBody>
      </p:sp>
    </p:spTree>
    <p:extLst>
      <p:ext uri="{BB962C8B-B14F-4D97-AF65-F5344CB8AC3E}">
        <p14:creationId xmlns:p14="http://schemas.microsoft.com/office/powerpoint/2010/main" val="9095485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7C4546FF-1AEE-4335-ABFA-C5EC409F5D51}"/>
              </a:ext>
            </a:extLst>
          </p:cNvPr>
          <p:cNvSpPr txBox="1"/>
          <p:nvPr/>
        </p:nvSpPr>
        <p:spPr>
          <a:xfrm>
            <a:off x="78377" y="0"/>
            <a:ext cx="7882286"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利用多种神经网络预测碳钢的大气腐蚀</a:t>
            </a:r>
          </a:p>
        </p:txBody>
      </p:sp>
      <p:sp>
        <p:nvSpPr>
          <p:cNvPr id="8" name="文本框 7">
            <a:extLst>
              <a:ext uri="{FF2B5EF4-FFF2-40B4-BE49-F238E27FC236}">
                <a16:creationId xmlns:a16="http://schemas.microsoft.com/office/drawing/2014/main" id="{E8AF7A98-C0A1-4AD1-A69A-51D836294225}"/>
              </a:ext>
            </a:extLst>
          </p:cNvPr>
          <p:cNvSpPr txBox="1"/>
          <p:nvPr/>
        </p:nvSpPr>
        <p:spPr>
          <a:xfrm>
            <a:off x="65772" y="519056"/>
            <a:ext cx="1710752"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技术路线图</a:t>
            </a:r>
            <a:endParaRPr lang="en-US" altLang="zh-CN" sz="2400" b="1" dirty="0">
              <a:latin typeface="微软雅黑" panose="020B0503020204020204" pitchFamily="34" charset="-122"/>
              <a:ea typeface="微软雅黑" panose="020B0503020204020204" pitchFamily="34" charset="-122"/>
            </a:endParaRPr>
          </a:p>
        </p:txBody>
      </p:sp>
      <p:sp>
        <p:nvSpPr>
          <p:cNvPr id="9" name="灯片编号占位符 14">
            <a:extLst>
              <a:ext uri="{FF2B5EF4-FFF2-40B4-BE49-F238E27FC236}">
                <a16:creationId xmlns:a16="http://schemas.microsoft.com/office/drawing/2014/main" id="{723DAEA3-3306-442D-A212-412F20FEAFCF}"/>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29</a:t>
            </a:fld>
            <a:endParaRPr lang="zh-CN" altLang="en-US"/>
          </a:p>
        </p:txBody>
      </p:sp>
      <p:grpSp>
        <p:nvGrpSpPr>
          <p:cNvPr id="2" name="组合 1">
            <a:extLst>
              <a:ext uri="{FF2B5EF4-FFF2-40B4-BE49-F238E27FC236}">
                <a16:creationId xmlns:a16="http://schemas.microsoft.com/office/drawing/2014/main" id="{0FB9B8C9-5942-4442-A183-5792EFA26986}"/>
              </a:ext>
            </a:extLst>
          </p:cNvPr>
          <p:cNvGrpSpPr/>
          <p:nvPr/>
        </p:nvGrpSpPr>
        <p:grpSpPr>
          <a:xfrm>
            <a:off x="2909390" y="867607"/>
            <a:ext cx="6608715" cy="4179692"/>
            <a:chOff x="2909390" y="867607"/>
            <a:chExt cx="6608715" cy="4179692"/>
          </a:xfrm>
        </p:grpSpPr>
        <p:sp>
          <p:nvSpPr>
            <p:cNvPr id="10" name="矩形: 圆角 9">
              <a:extLst>
                <a:ext uri="{FF2B5EF4-FFF2-40B4-BE49-F238E27FC236}">
                  <a16:creationId xmlns:a16="http://schemas.microsoft.com/office/drawing/2014/main" id="{55C47CDC-C16C-448E-A5A2-EAA1B5EC94B0}"/>
                </a:ext>
              </a:extLst>
            </p:cNvPr>
            <p:cNvSpPr/>
            <p:nvPr/>
          </p:nvSpPr>
          <p:spPr>
            <a:xfrm>
              <a:off x="3816895" y="1782103"/>
              <a:ext cx="45582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碳钢的大气腐蚀实验</a:t>
              </a:r>
            </a:p>
          </p:txBody>
        </p:sp>
        <p:sp>
          <p:nvSpPr>
            <p:cNvPr id="11" name="矩形: 圆角 10">
              <a:extLst>
                <a:ext uri="{FF2B5EF4-FFF2-40B4-BE49-F238E27FC236}">
                  <a16:creationId xmlns:a16="http://schemas.microsoft.com/office/drawing/2014/main" id="{F1F33AA5-68FD-4C2F-B9EF-8D024D692B20}"/>
                </a:ext>
              </a:extLst>
            </p:cNvPr>
            <p:cNvSpPr/>
            <p:nvPr/>
          </p:nvSpPr>
          <p:spPr>
            <a:xfrm>
              <a:off x="2909390" y="2731904"/>
              <a:ext cx="18150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前馈神经网络</a:t>
              </a:r>
            </a:p>
          </p:txBody>
        </p:sp>
        <p:sp>
          <p:nvSpPr>
            <p:cNvPr id="12" name="矩形: 圆角 11">
              <a:extLst>
                <a:ext uri="{FF2B5EF4-FFF2-40B4-BE49-F238E27FC236}">
                  <a16:creationId xmlns:a16="http://schemas.microsoft.com/office/drawing/2014/main" id="{53CFCA46-2CC8-4206-A7CB-489ED76108C4}"/>
                </a:ext>
              </a:extLst>
            </p:cNvPr>
            <p:cNvSpPr/>
            <p:nvPr/>
          </p:nvSpPr>
          <p:spPr>
            <a:xfrm>
              <a:off x="4947198" y="2731903"/>
              <a:ext cx="252040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径向基函数神经网络</a:t>
              </a:r>
            </a:p>
          </p:txBody>
        </p:sp>
        <p:sp>
          <p:nvSpPr>
            <p:cNvPr id="13" name="矩形: 圆角 12">
              <a:extLst>
                <a:ext uri="{FF2B5EF4-FFF2-40B4-BE49-F238E27FC236}">
                  <a16:creationId xmlns:a16="http://schemas.microsoft.com/office/drawing/2014/main" id="{8F7CF1E4-FFD0-4C72-8E04-82AB67A5E4CC}"/>
                </a:ext>
              </a:extLst>
            </p:cNvPr>
            <p:cNvSpPr/>
            <p:nvPr/>
          </p:nvSpPr>
          <p:spPr>
            <a:xfrm>
              <a:off x="7703095" y="2731903"/>
              <a:ext cx="18150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深度神经网络</a:t>
              </a:r>
            </a:p>
          </p:txBody>
        </p:sp>
        <p:sp>
          <p:nvSpPr>
            <p:cNvPr id="14" name="矩形: 圆角 13">
              <a:extLst>
                <a:ext uri="{FF2B5EF4-FFF2-40B4-BE49-F238E27FC236}">
                  <a16:creationId xmlns:a16="http://schemas.microsoft.com/office/drawing/2014/main" id="{750997EA-662D-44F6-8261-625C32860B3C}"/>
                </a:ext>
              </a:extLst>
            </p:cNvPr>
            <p:cNvSpPr/>
            <p:nvPr/>
          </p:nvSpPr>
          <p:spPr>
            <a:xfrm>
              <a:off x="5003030" y="4682174"/>
              <a:ext cx="233752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输入影响因素分析</a:t>
              </a:r>
            </a:p>
          </p:txBody>
        </p:sp>
        <p:sp>
          <p:nvSpPr>
            <p:cNvPr id="18" name="箭头: 下 17">
              <a:extLst>
                <a:ext uri="{FF2B5EF4-FFF2-40B4-BE49-F238E27FC236}">
                  <a16:creationId xmlns:a16="http://schemas.microsoft.com/office/drawing/2014/main" id="{39CC5CC7-6D09-4EA4-8731-A81B606500BD}"/>
                </a:ext>
              </a:extLst>
            </p:cNvPr>
            <p:cNvSpPr/>
            <p:nvPr/>
          </p:nvSpPr>
          <p:spPr>
            <a:xfrm>
              <a:off x="6058581" y="2372639"/>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箭头: 下 18">
              <a:extLst>
                <a:ext uri="{FF2B5EF4-FFF2-40B4-BE49-F238E27FC236}">
                  <a16:creationId xmlns:a16="http://schemas.microsoft.com/office/drawing/2014/main" id="{0AAACB76-7D36-4983-9968-2765F4DE31A2}"/>
                </a:ext>
              </a:extLst>
            </p:cNvPr>
            <p:cNvSpPr/>
            <p:nvPr/>
          </p:nvSpPr>
          <p:spPr>
            <a:xfrm>
              <a:off x="3919371" y="2372639"/>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箭头: 下 19">
              <a:extLst>
                <a:ext uri="{FF2B5EF4-FFF2-40B4-BE49-F238E27FC236}">
                  <a16:creationId xmlns:a16="http://schemas.microsoft.com/office/drawing/2014/main" id="{B9252F56-5DD9-4635-9702-A1A764D8897A}"/>
                </a:ext>
              </a:extLst>
            </p:cNvPr>
            <p:cNvSpPr/>
            <p:nvPr/>
          </p:nvSpPr>
          <p:spPr>
            <a:xfrm>
              <a:off x="8057712" y="2369448"/>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矩形: 圆角 20">
              <a:extLst>
                <a:ext uri="{FF2B5EF4-FFF2-40B4-BE49-F238E27FC236}">
                  <a16:creationId xmlns:a16="http://schemas.microsoft.com/office/drawing/2014/main" id="{B7D8B026-02AF-4537-B28A-90AE1A92FA5D}"/>
                </a:ext>
              </a:extLst>
            </p:cNvPr>
            <p:cNvSpPr/>
            <p:nvPr/>
          </p:nvSpPr>
          <p:spPr>
            <a:xfrm>
              <a:off x="5224712" y="3623978"/>
              <a:ext cx="186803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结果最优模型</a:t>
              </a:r>
            </a:p>
          </p:txBody>
        </p:sp>
        <p:sp>
          <p:nvSpPr>
            <p:cNvPr id="22" name="箭头: 下 21">
              <a:extLst>
                <a:ext uri="{FF2B5EF4-FFF2-40B4-BE49-F238E27FC236}">
                  <a16:creationId xmlns:a16="http://schemas.microsoft.com/office/drawing/2014/main" id="{5FA01118-1037-40C2-AE70-A802E4BCEE3B}"/>
                </a:ext>
              </a:extLst>
            </p:cNvPr>
            <p:cNvSpPr/>
            <p:nvPr/>
          </p:nvSpPr>
          <p:spPr>
            <a:xfrm>
              <a:off x="6067289" y="3097028"/>
              <a:ext cx="200297" cy="40781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箭头: 下 22">
              <a:extLst>
                <a:ext uri="{FF2B5EF4-FFF2-40B4-BE49-F238E27FC236}">
                  <a16:creationId xmlns:a16="http://schemas.microsoft.com/office/drawing/2014/main" id="{25E0EED9-5171-4556-AD40-02F376FB0817}"/>
                </a:ext>
              </a:extLst>
            </p:cNvPr>
            <p:cNvSpPr/>
            <p:nvPr/>
          </p:nvSpPr>
          <p:spPr>
            <a:xfrm>
              <a:off x="6075997" y="4219045"/>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矩形: 圆角 23">
              <a:extLst>
                <a:ext uri="{FF2B5EF4-FFF2-40B4-BE49-F238E27FC236}">
                  <a16:creationId xmlns:a16="http://schemas.microsoft.com/office/drawing/2014/main" id="{C77DD110-4149-41CF-B4BC-F371A98D06B9}"/>
                </a:ext>
              </a:extLst>
            </p:cNvPr>
            <p:cNvSpPr/>
            <p:nvPr/>
          </p:nvSpPr>
          <p:spPr>
            <a:xfrm>
              <a:off x="3816895" y="867607"/>
              <a:ext cx="45582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利用多种神经网络预测碳钢的大气腐蚀</a:t>
              </a:r>
            </a:p>
          </p:txBody>
        </p:sp>
        <p:sp>
          <p:nvSpPr>
            <p:cNvPr id="25" name="箭头: 下 24">
              <a:extLst>
                <a:ext uri="{FF2B5EF4-FFF2-40B4-BE49-F238E27FC236}">
                  <a16:creationId xmlns:a16="http://schemas.microsoft.com/office/drawing/2014/main" id="{279A0D92-E1DE-4DB4-A28E-CF3A460FAAA4}"/>
                </a:ext>
              </a:extLst>
            </p:cNvPr>
            <p:cNvSpPr/>
            <p:nvPr/>
          </p:nvSpPr>
          <p:spPr>
            <a:xfrm>
              <a:off x="6058579" y="1401059"/>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L 形 25">
              <a:extLst>
                <a:ext uri="{FF2B5EF4-FFF2-40B4-BE49-F238E27FC236}">
                  <a16:creationId xmlns:a16="http://schemas.microsoft.com/office/drawing/2014/main" id="{7DCE276F-F5D6-4723-8D83-A4B7164FD79E}"/>
                </a:ext>
              </a:extLst>
            </p:cNvPr>
            <p:cNvSpPr/>
            <p:nvPr/>
          </p:nvSpPr>
          <p:spPr>
            <a:xfrm rot="5400000" flipH="1">
              <a:off x="4922126" y="2001975"/>
              <a:ext cx="140076" cy="2350547"/>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L 形 26">
              <a:extLst>
                <a:ext uri="{FF2B5EF4-FFF2-40B4-BE49-F238E27FC236}">
                  <a16:creationId xmlns:a16="http://schemas.microsoft.com/office/drawing/2014/main" id="{93C39433-59E7-4D52-B6F1-137B2FDCB366}"/>
                </a:ext>
              </a:extLst>
            </p:cNvPr>
            <p:cNvSpPr/>
            <p:nvPr/>
          </p:nvSpPr>
          <p:spPr>
            <a:xfrm rot="5400000" flipH="1" flipV="1">
              <a:off x="7366607" y="1908041"/>
              <a:ext cx="140078" cy="2538414"/>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634823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rot="6900000">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11" name="组合 10">
            <a:extLst>
              <a:ext uri="{FF2B5EF4-FFF2-40B4-BE49-F238E27FC236}">
                <a16:creationId xmlns:a16="http://schemas.microsoft.com/office/drawing/2014/main" id="{5F736C7D-1A8D-4F95-A601-5EA02774BD6C}"/>
              </a:ext>
            </a:extLst>
          </p:cNvPr>
          <p:cNvGrpSpPr/>
          <p:nvPr/>
        </p:nvGrpSpPr>
        <p:grpSpPr>
          <a:xfrm>
            <a:off x="2891277" y="4945836"/>
            <a:ext cx="6409447" cy="830997"/>
            <a:chOff x="2960915" y="725714"/>
            <a:chExt cx="6409447" cy="830997"/>
          </a:xfrm>
        </p:grpSpPr>
        <p:sp>
          <p:nvSpPr>
            <p:cNvPr id="12" name="文本框 11">
              <a:extLst>
                <a:ext uri="{FF2B5EF4-FFF2-40B4-BE49-F238E27FC236}">
                  <a16:creationId xmlns:a16="http://schemas.microsoft.com/office/drawing/2014/main" id="{50B338AE-B7E7-4E46-A646-4E7E4BA5FEE7}"/>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D68AE894-0FCB-4310-8311-E12571E84930}"/>
                </a:ext>
              </a:extLst>
            </p:cNvPr>
            <p:cNvSpPr txBox="1"/>
            <p:nvPr/>
          </p:nvSpPr>
          <p:spPr>
            <a:xfrm>
              <a:off x="3905404" y="818046"/>
              <a:ext cx="5464958"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材料基因组计划</a:t>
              </a:r>
            </a:p>
          </p:txBody>
        </p:sp>
      </p:grpSp>
      <p:sp>
        <p:nvSpPr>
          <p:cNvPr id="15" name="灯片编号占位符 14">
            <a:extLst>
              <a:ext uri="{FF2B5EF4-FFF2-40B4-BE49-F238E27FC236}">
                <a16:creationId xmlns:a16="http://schemas.microsoft.com/office/drawing/2014/main" id="{F0F7D56F-741E-44DF-B386-7E263E886DB6}"/>
              </a:ext>
            </a:extLst>
          </p:cNvPr>
          <p:cNvSpPr>
            <a:spLocks noGrp="1"/>
          </p:cNvSpPr>
          <p:nvPr>
            <p:ph type="sldNum" sz="quarter" idx="12"/>
          </p:nvPr>
        </p:nvSpPr>
        <p:spPr/>
        <p:txBody>
          <a:bodyPr/>
          <a:lstStyle/>
          <a:p>
            <a:fld id="{188BBDFE-764C-42E2-AD11-850F38D3D522}" type="slidenum">
              <a:rPr lang="zh-CN" altLang="en-US" smtClean="0"/>
              <a:t>3</a:t>
            </a:fld>
            <a:endParaRPr lang="zh-CN" altLang="en-US"/>
          </a:p>
        </p:txBody>
      </p:sp>
    </p:spTree>
    <p:extLst>
      <p:ext uri="{BB962C8B-B14F-4D97-AF65-F5344CB8AC3E}">
        <p14:creationId xmlns:p14="http://schemas.microsoft.com/office/powerpoint/2010/main" val="30244281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C84AC286-C09C-42AD-B91E-D5E5A01F4597}"/>
              </a:ext>
            </a:extLst>
          </p:cNvPr>
          <p:cNvSpPr txBox="1"/>
          <p:nvPr/>
        </p:nvSpPr>
        <p:spPr>
          <a:xfrm>
            <a:off x="78377" y="0"/>
            <a:ext cx="11319124"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400" b="1" dirty="0">
                <a:solidFill>
                  <a:srgbClr val="4472C4"/>
                </a:solidFill>
                <a:latin typeface="微软雅黑" panose="020B0503020204020204" pitchFamily="34" charset="-122"/>
                <a:ea typeface="微软雅黑" panose="020B0503020204020204" pitchFamily="34" charset="-122"/>
              </a:rPr>
              <a:t>利用深度强化学习建立焊接接头成分、硬度与腐蚀性能之间的关系模型</a:t>
            </a:r>
          </a:p>
        </p:txBody>
      </p:sp>
      <p:sp>
        <p:nvSpPr>
          <p:cNvPr id="8" name="灯片编号占位符 14">
            <a:extLst>
              <a:ext uri="{FF2B5EF4-FFF2-40B4-BE49-F238E27FC236}">
                <a16:creationId xmlns:a16="http://schemas.microsoft.com/office/drawing/2014/main" id="{5C3D91DE-D95A-471D-8EEC-3A5571978502}"/>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30</a:t>
            </a:fld>
            <a:endParaRPr lang="zh-CN" altLang="en-US"/>
          </a:p>
        </p:txBody>
      </p:sp>
      <p:sp>
        <p:nvSpPr>
          <p:cNvPr id="9" name="文本框 8">
            <a:extLst>
              <a:ext uri="{FF2B5EF4-FFF2-40B4-BE49-F238E27FC236}">
                <a16:creationId xmlns:a16="http://schemas.microsoft.com/office/drawing/2014/main" id="{2702A35D-897F-4FFC-97BE-6EB51A8A09F0}"/>
              </a:ext>
            </a:extLst>
          </p:cNvPr>
          <p:cNvSpPr txBox="1"/>
          <p:nvPr/>
        </p:nvSpPr>
        <p:spPr>
          <a:xfrm>
            <a:off x="65772" y="519056"/>
            <a:ext cx="1710752"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技术路线图</a:t>
            </a:r>
            <a:endParaRPr lang="en-US" altLang="zh-CN" sz="2400" b="1" dirty="0">
              <a:latin typeface="微软雅黑" panose="020B0503020204020204" pitchFamily="34" charset="-122"/>
              <a:ea typeface="微软雅黑" panose="020B0503020204020204" pitchFamily="34" charset="-122"/>
            </a:endParaRPr>
          </a:p>
        </p:txBody>
      </p:sp>
      <p:grpSp>
        <p:nvGrpSpPr>
          <p:cNvPr id="4" name="组合 3">
            <a:extLst>
              <a:ext uri="{FF2B5EF4-FFF2-40B4-BE49-F238E27FC236}">
                <a16:creationId xmlns:a16="http://schemas.microsoft.com/office/drawing/2014/main" id="{7050EF19-1603-42E6-9D37-5973F99657BE}"/>
              </a:ext>
            </a:extLst>
          </p:cNvPr>
          <p:cNvGrpSpPr/>
          <p:nvPr/>
        </p:nvGrpSpPr>
        <p:grpSpPr>
          <a:xfrm>
            <a:off x="507998" y="867607"/>
            <a:ext cx="11067870" cy="5035823"/>
            <a:chOff x="507998" y="867607"/>
            <a:chExt cx="11067870" cy="5035823"/>
          </a:xfrm>
        </p:grpSpPr>
        <p:sp>
          <p:nvSpPr>
            <p:cNvPr id="5" name="矩形: 圆角 4">
              <a:extLst>
                <a:ext uri="{FF2B5EF4-FFF2-40B4-BE49-F238E27FC236}">
                  <a16:creationId xmlns:a16="http://schemas.microsoft.com/office/drawing/2014/main" id="{EB92091E-5ABC-4EBC-A948-4AACD7174C6B}"/>
                </a:ext>
              </a:extLst>
            </p:cNvPr>
            <p:cNvSpPr/>
            <p:nvPr/>
          </p:nvSpPr>
          <p:spPr>
            <a:xfrm>
              <a:off x="3816895" y="867607"/>
              <a:ext cx="4558210" cy="6868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利用深度强化学习建立焊接接头成分、硬度与腐蚀性能之间的关系模型</a:t>
              </a:r>
            </a:p>
          </p:txBody>
        </p:sp>
        <p:sp>
          <p:nvSpPr>
            <p:cNvPr id="6" name="矩形: 圆角 5">
              <a:extLst>
                <a:ext uri="{FF2B5EF4-FFF2-40B4-BE49-F238E27FC236}">
                  <a16:creationId xmlns:a16="http://schemas.microsoft.com/office/drawing/2014/main" id="{32391D94-89C9-4CF6-BE77-8E1BCF03D9F8}"/>
                </a:ext>
              </a:extLst>
            </p:cNvPr>
            <p:cNvSpPr/>
            <p:nvPr/>
          </p:nvSpPr>
          <p:spPr>
            <a:xfrm>
              <a:off x="507998" y="2164499"/>
              <a:ext cx="124460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金相实验</a:t>
              </a:r>
            </a:p>
          </p:txBody>
        </p:sp>
        <p:sp>
          <p:nvSpPr>
            <p:cNvPr id="10" name="矩形: 圆角 9">
              <a:extLst>
                <a:ext uri="{FF2B5EF4-FFF2-40B4-BE49-F238E27FC236}">
                  <a16:creationId xmlns:a16="http://schemas.microsoft.com/office/drawing/2014/main" id="{18D5D209-C5F3-4062-B6FE-08D0F6D4E4F5}"/>
                </a:ext>
              </a:extLst>
            </p:cNvPr>
            <p:cNvSpPr/>
            <p:nvPr/>
          </p:nvSpPr>
          <p:spPr>
            <a:xfrm>
              <a:off x="2013677" y="2164499"/>
              <a:ext cx="201530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扫描电子显微镜</a:t>
              </a:r>
            </a:p>
          </p:txBody>
        </p:sp>
        <p:sp>
          <p:nvSpPr>
            <p:cNvPr id="11" name="矩形: 圆角 10">
              <a:extLst>
                <a:ext uri="{FF2B5EF4-FFF2-40B4-BE49-F238E27FC236}">
                  <a16:creationId xmlns:a16="http://schemas.microsoft.com/office/drawing/2014/main" id="{513BF4C4-F60B-4775-9A73-6CB769BA8E73}"/>
                </a:ext>
              </a:extLst>
            </p:cNvPr>
            <p:cNvSpPr/>
            <p:nvPr/>
          </p:nvSpPr>
          <p:spPr>
            <a:xfrm>
              <a:off x="10570547" y="2164499"/>
              <a:ext cx="1005321"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能谱仪</a:t>
              </a:r>
            </a:p>
          </p:txBody>
        </p:sp>
        <p:sp>
          <p:nvSpPr>
            <p:cNvPr id="12" name="矩形: 圆角 11">
              <a:extLst>
                <a:ext uri="{FF2B5EF4-FFF2-40B4-BE49-F238E27FC236}">
                  <a16:creationId xmlns:a16="http://schemas.microsoft.com/office/drawing/2014/main" id="{F4E6B030-2699-42E7-B02C-432726D9A131}"/>
                </a:ext>
              </a:extLst>
            </p:cNvPr>
            <p:cNvSpPr/>
            <p:nvPr/>
          </p:nvSpPr>
          <p:spPr>
            <a:xfrm>
              <a:off x="4290061" y="2003625"/>
              <a:ext cx="3943322" cy="6868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电化学测试</a:t>
              </a:r>
              <a:endParaRPr lang="en-US" altLang="zh-CN" sz="2000" dirty="0">
                <a:solidFill>
                  <a:schemeClr val="bg1"/>
                </a:solidFill>
              </a:endParaRPr>
            </a:p>
            <a:p>
              <a:pPr algn="ctr"/>
              <a:r>
                <a:rPr lang="zh-CN" altLang="en-US" sz="2000" dirty="0">
                  <a:solidFill>
                    <a:schemeClr val="bg1"/>
                  </a:solidFill>
                </a:rPr>
                <a:t>（开路电位，阻抗谱，极化曲线）</a:t>
              </a:r>
            </a:p>
          </p:txBody>
        </p:sp>
        <p:sp>
          <p:nvSpPr>
            <p:cNvPr id="13" name="矩形: 圆角 12">
              <a:extLst>
                <a:ext uri="{FF2B5EF4-FFF2-40B4-BE49-F238E27FC236}">
                  <a16:creationId xmlns:a16="http://schemas.microsoft.com/office/drawing/2014/main" id="{7954EE86-56FF-4B57-B58B-125670C055C5}"/>
                </a:ext>
              </a:extLst>
            </p:cNvPr>
            <p:cNvSpPr/>
            <p:nvPr/>
          </p:nvSpPr>
          <p:spPr>
            <a:xfrm>
              <a:off x="8494460" y="2164499"/>
              <a:ext cx="18150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维氏硬度测试</a:t>
              </a:r>
            </a:p>
          </p:txBody>
        </p:sp>
        <p:sp>
          <p:nvSpPr>
            <p:cNvPr id="2" name="矩形 1">
              <a:extLst>
                <a:ext uri="{FF2B5EF4-FFF2-40B4-BE49-F238E27FC236}">
                  <a16:creationId xmlns:a16="http://schemas.microsoft.com/office/drawing/2014/main" id="{2F00A2CB-65C6-432D-868B-0B2071FCF47E}"/>
                </a:ext>
              </a:extLst>
            </p:cNvPr>
            <p:cNvSpPr/>
            <p:nvPr/>
          </p:nvSpPr>
          <p:spPr>
            <a:xfrm>
              <a:off x="1097280" y="1698310"/>
              <a:ext cx="10058400" cy="1353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箭头: 下 2">
              <a:extLst>
                <a:ext uri="{FF2B5EF4-FFF2-40B4-BE49-F238E27FC236}">
                  <a16:creationId xmlns:a16="http://schemas.microsoft.com/office/drawing/2014/main" id="{76675D6F-15D3-4B67-A0F8-7332233F283B}"/>
                </a:ext>
              </a:extLst>
            </p:cNvPr>
            <p:cNvSpPr/>
            <p:nvPr/>
          </p:nvSpPr>
          <p:spPr>
            <a:xfrm>
              <a:off x="1050471" y="1812610"/>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箭头: 下 13">
              <a:extLst>
                <a:ext uri="{FF2B5EF4-FFF2-40B4-BE49-F238E27FC236}">
                  <a16:creationId xmlns:a16="http://schemas.microsoft.com/office/drawing/2014/main" id="{2DE57D08-8117-4D10-8027-86B2460B7B17}"/>
                </a:ext>
              </a:extLst>
            </p:cNvPr>
            <p:cNvSpPr/>
            <p:nvPr/>
          </p:nvSpPr>
          <p:spPr>
            <a:xfrm>
              <a:off x="2928802" y="1820230"/>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箭头: 下 14">
              <a:extLst>
                <a:ext uri="{FF2B5EF4-FFF2-40B4-BE49-F238E27FC236}">
                  <a16:creationId xmlns:a16="http://schemas.microsoft.com/office/drawing/2014/main" id="{4682D9FB-F37A-41F7-A73D-25F41D200856}"/>
                </a:ext>
              </a:extLst>
            </p:cNvPr>
            <p:cNvSpPr/>
            <p:nvPr/>
          </p:nvSpPr>
          <p:spPr>
            <a:xfrm>
              <a:off x="6076665" y="1554480"/>
              <a:ext cx="185057" cy="4487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箭头: 下 16">
              <a:extLst>
                <a:ext uri="{FF2B5EF4-FFF2-40B4-BE49-F238E27FC236}">
                  <a16:creationId xmlns:a16="http://schemas.microsoft.com/office/drawing/2014/main" id="{CDA94CC4-9114-4B9B-A6B2-5C5CC2EF2A81}"/>
                </a:ext>
              </a:extLst>
            </p:cNvPr>
            <p:cNvSpPr/>
            <p:nvPr/>
          </p:nvSpPr>
          <p:spPr>
            <a:xfrm>
              <a:off x="9309436" y="1838184"/>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箭头: 下 17">
              <a:extLst>
                <a:ext uri="{FF2B5EF4-FFF2-40B4-BE49-F238E27FC236}">
                  <a16:creationId xmlns:a16="http://schemas.microsoft.com/office/drawing/2014/main" id="{0ABC3FA0-F4E4-4733-8FD9-8A7A67C83A39}"/>
                </a:ext>
              </a:extLst>
            </p:cNvPr>
            <p:cNvSpPr/>
            <p:nvPr/>
          </p:nvSpPr>
          <p:spPr>
            <a:xfrm>
              <a:off x="11017432" y="1838184"/>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矩形: 圆角 18">
              <a:extLst>
                <a:ext uri="{FF2B5EF4-FFF2-40B4-BE49-F238E27FC236}">
                  <a16:creationId xmlns:a16="http://schemas.microsoft.com/office/drawing/2014/main" id="{60E26DB5-065F-4176-A0A1-E06C7069E56E}"/>
                </a:ext>
              </a:extLst>
            </p:cNvPr>
            <p:cNvSpPr/>
            <p:nvPr/>
          </p:nvSpPr>
          <p:spPr>
            <a:xfrm>
              <a:off x="5523035" y="3079385"/>
              <a:ext cx="1292315"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腐蚀性能</a:t>
              </a:r>
            </a:p>
          </p:txBody>
        </p:sp>
        <p:sp>
          <p:nvSpPr>
            <p:cNvPr id="20" name="矩形: 圆角 19">
              <a:extLst>
                <a:ext uri="{FF2B5EF4-FFF2-40B4-BE49-F238E27FC236}">
                  <a16:creationId xmlns:a16="http://schemas.microsoft.com/office/drawing/2014/main" id="{A8266032-F212-483A-BA71-7451E7AB635A}"/>
                </a:ext>
              </a:extLst>
            </p:cNvPr>
            <p:cNvSpPr/>
            <p:nvPr/>
          </p:nvSpPr>
          <p:spPr>
            <a:xfrm>
              <a:off x="9115579" y="3090001"/>
              <a:ext cx="75782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硬度</a:t>
              </a:r>
            </a:p>
          </p:txBody>
        </p:sp>
        <p:sp>
          <p:nvSpPr>
            <p:cNvPr id="21" name="矩形: 圆角 20">
              <a:extLst>
                <a:ext uri="{FF2B5EF4-FFF2-40B4-BE49-F238E27FC236}">
                  <a16:creationId xmlns:a16="http://schemas.microsoft.com/office/drawing/2014/main" id="{60BAA993-27F0-4A32-B624-7988541CA51B}"/>
                </a:ext>
              </a:extLst>
            </p:cNvPr>
            <p:cNvSpPr/>
            <p:nvPr/>
          </p:nvSpPr>
          <p:spPr>
            <a:xfrm>
              <a:off x="10674155" y="3080025"/>
              <a:ext cx="79810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成分</a:t>
              </a:r>
            </a:p>
          </p:txBody>
        </p:sp>
        <p:sp>
          <p:nvSpPr>
            <p:cNvPr id="22" name="箭头: 下 21">
              <a:extLst>
                <a:ext uri="{FF2B5EF4-FFF2-40B4-BE49-F238E27FC236}">
                  <a16:creationId xmlns:a16="http://schemas.microsoft.com/office/drawing/2014/main" id="{242258BC-A63F-4045-8B09-2FC85334F874}"/>
                </a:ext>
              </a:extLst>
            </p:cNvPr>
            <p:cNvSpPr/>
            <p:nvPr/>
          </p:nvSpPr>
          <p:spPr>
            <a:xfrm>
              <a:off x="6064147" y="2729570"/>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箭头: 下 22">
              <a:extLst>
                <a:ext uri="{FF2B5EF4-FFF2-40B4-BE49-F238E27FC236}">
                  <a16:creationId xmlns:a16="http://schemas.microsoft.com/office/drawing/2014/main" id="{BFD982FB-D6AF-44C4-982C-F412F6AD4DC4}"/>
                </a:ext>
              </a:extLst>
            </p:cNvPr>
            <p:cNvSpPr/>
            <p:nvPr/>
          </p:nvSpPr>
          <p:spPr>
            <a:xfrm>
              <a:off x="9309435" y="2701373"/>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箭头: 下 23">
              <a:extLst>
                <a:ext uri="{FF2B5EF4-FFF2-40B4-BE49-F238E27FC236}">
                  <a16:creationId xmlns:a16="http://schemas.microsoft.com/office/drawing/2014/main" id="{72DD10D3-554E-46CF-9E7F-0EB1D2EF9A12}"/>
                </a:ext>
              </a:extLst>
            </p:cNvPr>
            <p:cNvSpPr/>
            <p:nvPr/>
          </p:nvSpPr>
          <p:spPr>
            <a:xfrm>
              <a:off x="10970623" y="2690498"/>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矩形: 圆角 24">
              <a:extLst>
                <a:ext uri="{FF2B5EF4-FFF2-40B4-BE49-F238E27FC236}">
                  <a16:creationId xmlns:a16="http://schemas.microsoft.com/office/drawing/2014/main" id="{8CD5640F-05BD-4C6D-A170-619D856DE5FD}"/>
                </a:ext>
              </a:extLst>
            </p:cNvPr>
            <p:cNvSpPr/>
            <p:nvPr/>
          </p:nvSpPr>
          <p:spPr>
            <a:xfrm>
              <a:off x="5245495" y="3899025"/>
              <a:ext cx="182236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深度神将网络</a:t>
              </a:r>
            </a:p>
          </p:txBody>
        </p:sp>
        <p:sp>
          <p:nvSpPr>
            <p:cNvPr id="26" name="矩形: 圆角 25">
              <a:extLst>
                <a:ext uri="{FF2B5EF4-FFF2-40B4-BE49-F238E27FC236}">
                  <a16:creationId xmlns:a16="http://schemas.microsoft.com/office/drawing/2014/main" id="{174B40CF-AA33-4F3B-9B2C-D836CE0041EF}"/>
                </a:ext>
              </a:extLst>
            </p:cNvPr>
            <p:cNvSpPr/>
            <p:nvPr/>
          </p:nvSpPr>
          <p:spPr>
            <a:xfrm>
              <a:off x="5510517" y="4718665"/>
              <a:ext cx="1292315"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强化学习</a:t>
              </a:r>
            </a:p>
          </p:txBody>
        </p:sp>
        <p:sp>
          <p:nvSpPr>
            <p:cNvPr id="27" name="矩形: 圆角 26">
              <a:extLst>
                <a:ext uri="{FF2B5EF4-FFF2-40B4-BE49-F238E27FC236}">
                  <a16:creationId xmlns:a16="http://schemas.microsoft.com/office/drawing/2014/main" id="{16AD9316-66C5-4F3F-89D4-D2BD9D5B846D}"/>
                </a:ext>
              </a:extLst>
            </p:cNvPr>
            <p:cNvSpPr/>
            <p:nvPr/>
          </p:nvSpPr>
          <p:spPr>
            <a:xfrm>
              <a:off x="5510516" y="5538305"/>
              <a:ext cx="1292315"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关系模型</a:t>
              </a:r>
            </a:p>
          </p:txBody>
        </p:sp>
        <p:sp>
          <p:nvSpPr>
            <p:cNvPr id="28" name="箭头: 下 27">
              <a:extLst>
                <a:ext uri="{FF2B5EF4-FFF2-40B4-BE49-F238E27FC236}">
                  <a16:creationId xmlns:a16="http://schemas.microsoft.com/office/drawing/2014/main" id="{F29FA72A-6FA4-4993-9D21-7A3223BD744F}"/>
                </a:ext>
              </a:extLst>
            </p:cNvPr>
            <p:cNvSpPr/>
            <p:nvPr/>
          </p:nvSpPr>
          <p:spPr>
            <a:xfrm>
              <a:off x="6076665" y="3418903"/>
              <a:ext cx="183967" cy="42710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箭头: 下 28">
              <a:extLst>
                <a:ext uri="{FF2B5EF4-FFF2-40B4-BE49-F238E27FC236}">
                  <a16:creationId xmlns:a16="http://schemas.microsoft.com/office/drawing/2014/main" id="{A9E2323C-899D-4E39-B907-0C6F3302B896}"/>
                </a:ext>
              </a:extLst>
            </p:cNvPr>
            <p:cNvSpPr/>
            <p:nvPr/>
          </p:nvSpPr>
          <p:spPr>
            <a:xfrm>
              <a:off x="6076120" y="4348495"/>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箭头: 下 29">
              <a:extLst>
                <a:ext uri="{FF2B5EF4-FFF2-40B4-BE49-F238E27FC236}">
                  <a16:creationId xmlns:a16="http://schemas.microsoft.com/office/drawing/2014/main" id="{8664F2B4-AD73-43ED-832C-630386723E27}"/>
                </a:ext>
              </a:extLst>
            </p:cNvPr>
            <p:cNvSpPr/>
            <p:nvPr/>
          </p:nvSpPr>
          <p:spPr>
            <a:xfrm>
              <a:off x="6075575" y="5177552"/>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L 形 30">
              <a:extLst>
                <a:ext uri="{FF2B5EF4-FFF2-40B4-BE49-F238E27FC236}">
                  <a16:creationId xmlns:a16="http://schemas.microsoft.com/office/drawing/2014/main" id="{F4E92495-7047-4D35-BCBE-B2289186C061}"/>
                </a:ext>
              </a:extLst>
            </p:cNvPr>
            <p:cNvSpPr/>
            <p:nvPr/>
          </p:nvSpPr>
          <p:spPr>
            <a:xfrm rot="16200000">
              <a:off x="7735433" y="1911603"/>
              <a:ext cx="245524" cy="3272595"/>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L 形 31">
              <a:extLst>
                <a:ext uri="{FF2B5EF4-FFF2-40B4-BE49-F238E27FC236}">
                  <a16:creationId xmlns:a16="http://schemas.microsoft.com/office/drawing/2014/main" id="{59B4CEF2-1703-48F7-874E-8EA1689DDFFE}"/>
                </a:ext>
              </a:extLst>
            </p:cNvPr>
            <p:cNvSpPr/>
            <p:nvPr/>
          </p:nvSpPr>
          <p:spPr>
            <a:xfrm rot="16200000">
              <a:off x="9396621" y="1905368"/>
              <a:ext cx="245524" cy="3272595"/>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3487457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5C62353B-2477-4D8A-952D-3274F062B2A3}"/>
              </a:ext>
            </a:extLst>
          </p:cNvPr>
          <p:cNvPicPr>
            <a:picLocks noChangeAspect="1"/>
          </p:cNvPicPr>
          <p:nvPr/>
        </p:nvPicPr>
        <p:blipFill rotWithShape="1">
          <a:blip r:embed="rId2">
            <a:extLst>
              <a:ext uri="{28A0092B-C50C-407E-A947-70E740481C1C}">
                <a14:useLocalDpi xmlns:a14="http://schemas.microsoft.com/office/drawing/2010/main" val="0"/>
              </a:ext>
            </a:extLst>
          </a:blip>
          <a:srcRect t="15512" b="3553"/>
          <a:stretch/>
        </p:blipFill>
        <p:spPr>
          <a:xfrm>
            <a:off x="0" y="0"/>
            <a:ext cx="12192000" cy="6858000"/>
          </a:xfrm>
          <a:prstGeom prst="rect">
            <a:avLst/>
          </a:prstGeom>
        </p:spPr>
      </p:pic>
      <p:sp>
        <p:nvSpPr>
          <p:cNvPr id="11" name="文本框 10">
            <a:extLst>
              <a:ext uri="{FF2B5EF4-FFF2-40B4-BE49-F238E27FC236}">
                <a16:creationId xmlns:a16="http://schemas.microsoft.com/office/drawing/2014/main" id="{5ADA2333-70E6-49E4-AD89-7E20EBCC5122}"/>
              </a:ext>
            </a:extLst>
          </p:cNvPr>
          <p:cNvSpPr txBox="1"/>
          <p:nvPr/>
        </p:nvSpPr>
        <p:spPr>
          <a:xfrm>
            <a:off x="1143000" y="-1009650"/>
            <a:ext cx="441146"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吧</a:t>
            </a:r>
          </a:p>
        </p:txBody>
      </p:sp>
      <p:grpSp>
        <p:nvGrpSpPr>
          <p:cNvPr id="5" name="组合 4">
            <a:extLst>
              <a:ext uri="{FF2B5EF4-FFF2-40B4-BE49-F238E27FC236}">
                <a16:creationId xmlns:a16="http://schemas.microsoft.com/office/drawing/2014/main" id="{5850405A-48C8-4CBE-B556-39162D399B99}"/>
              </a:ext>
            </a:extLst>
          </p:cNvPr>
          <p:cNvGrpSpPr/>
          <p:nvPr/>
        </p:nvGrpSpPr>
        <p:grpSpPr>
          <a:xfrm>
            <a:off x="218258" y="405628"/>
            <a:ext cx="4493538" cy="1661994"/>
            <a:chOff x="361950" y="470942"/>
            <a:chExt cx="4493538" cy="1661994"/>
          </a:xfrm>
        </p:grpSpPr>
        <p:sp>
          <p:nvSpPr>
            <p:cNvPr id="2" name="矩形: 圆角 1">
              <a:extLst>
                <a:ext uri="{FF2B5EF4-FFF2-40B4-BE49-F238E27FC236}">
                  <a16:creationId xmlns:a16="http://schemas.microsoft.com/office/drawing/2014/main" id="{48726660-FF18-4BA3-BABC-7BFE7C648E77}"/>
                </a:ext>
              </a:extLst>
            </p:cNvPr>
            <p:cNvSpPr/>
            <p:nvPr/>
          </p:nvSpPr>
          <p:spPr>
            <a:xfrm>
              <a:off x="361950" y="470942"/>
              <a:ext cx="4419600" cy="1661994"/>
            </a:xfrm>
            <a:prstGeom prst="roundRect">
              <a:avLst/>
            </a:prstGeom>
            <a:solidFill>
              <a:schemeClr val="tx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文本框 8">
              <a:extLst>
                <a:ext uri="{FF2B5EF4-FFF2-40B4-BE49-F238E27FC236}">
                  <a16:creationId xmlns:a16="http://schemas.microsoft.com/office/drawing/2014/main" id="{4CAF4D34-BE5C-4CDD-B61B-5C92A1930BCE}"/>
                </a:ext>
              </a:extLst>
            </p:cNvPr>
            <p:cNvSpPr txBox="1"/>
            <p:nvPr/>
          </p:nvSpPr>
          <p:spPr>
            <a:xfrm>
              <a:off x="361950" y="470942"/>
              <a:ext cx="449353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材料基因组计划</a:t>
              </a:r>
            </a:p>
          </p:txBody>
        </p:sp>
        <p:sp>
          <p:nvSpPr>
            <p:cNvPr id="12" name="文本框 11">
              <a:extLst>
                <a:ext uri="{FF2B5EF4-FFF2-40B4-BE49-F238E27FC236}">
                  <a16:creationId xmlns:a16="http://schemas.microsoft.com/office/drawing/2014/main" id="{A3595C95-C991-4349-96DB-FAC3E89AD554}"/>
                </a:ext>
              </a:extLst>
            </p:cNvPr>
            <p:cNvSpPr txBox="1"/>
            <p:nvPr/>
          </p:nvSpPr>
          <p:spPr>
            <a:xfrm>
              <a:off x="361950" y="1301939"/>
              <a:ext cx="3877985" cy="830997"/>
            </a:xfrm>
            <a:prstGeom prst="rect">
              <a:avLst/>
            </a:prstGeom>
            <a:noFill/>
          </p:spPr>
          <p:txBody>
            <a:bodyPr wrap="none" rtlCol="0">
              <a:spAutoFit/>
            </a:bodyPr>
            <a:lstStyle/>
            <a:p>
              <a:pPr algn="l"/>
              <a:r>
                <a:rPr lang="zh-CN" altLang="en-US" sz="2400" b="1" dirty="0">
                  <a:solidFill>
                    <a:schemeClr val="bg1"/>
                  </a:solidFill>
                  <a:latin typeface="微软雅黑" panose="020B0503020204020204" pitchFamily="34" charset="-122"/>
                  <a:ea typeface="微软雅黑" panose="020B0503020204020204" pitchFamily="34" charset="-122"/>
                </a:rPr>
                <a:t>将先进材料的发现、开发、</a:t>
              </a:r>
              <a:endParaRPr lang="en-US" altLang="zh-CN" sz="2400" b="1" dirty="0">
                <a:solidFill>
                  <a:schemeClr val="bg1"/>
                </a:solidFill>
                <a:latin typeface="微软雅黑" panose="020B0503020204020204" pitchFamily="34" charset="-122"/>
                <a:ea typeface="微软雅黑" panose="020B0503020204020204" pitchFamily="34" charset="-122"/>
              </a:endParaRPr>
            </a:p>
            <a:p>
              <a:pPr algn="l"/>
              <a:r>
                <a:rPr lang="zh-CN" altLang="en-US" sz="2400" b="1" dirty="0">
                  <a:solidFill>
                    <a:schemeClr val="bg1"/>
                  </a:solidFill>
                  <a:latin typeface="微软雅黑" panose="020B0503020204020204" pitchFamily="34" charset="-122"/>
                  <a:ea typeface="微软雅黑" panose="020B0503020204020204" pitchFamily="34" charset="-122"/>
                </a:rPr>
                <a:t>制造和使用的速度提升一倍</a:t>
              </a:r>
            </a:p>
          </p:txBody>
        </p:sp>
      </p:grpSp>
      <p:grpSp>
        <p:nvGrpSpPr>
          <p:cNvPr id="26" name="组合 25">
            <a:extLst>
              <a:ext uri="{FF2B5EF4-FFF2-40B4-BE49-F238E27FC236}">
                <a16:creationId xmlns:a16="http://schemas.microsoft.com/office/drawing/2014/main" id="{C55EC266-5CCD-47D8-B0BF-3EB4A5B1F415}"/>
              </a:ext>
            </a:extLst>
          </p:cNvPr>
          <p:cNvGrpSpPr/>
          <p:nvPr/>
        </p:nvGrpSpPr>
        <p:grpSpPr>
          <a:xfrm>
            <a:off x="280253" y="2536651"/>
            <a:ext cx="6797387" cy="4271362"/>
            <a:chOff x="580701" y="2536651"/>
            <a:chExt cx="6797387" cy="4271362"/>
          </a:xfrm>
        </p:grpSpPr>
        <p:sp>
          <p:nvSpPr>
            <p:cNvPr id="13" name="椭圆 12">
              <a:extLst>
                <a:ext uri="{FF2B5EF4-FFF2-40B4-BE49-F238E27FC236}">
                  <a16:creationId xmlns:a16="http://schemas.microsoft.com/office/drawing/2014/main" id="{6C2C7F5A-3B26-4AA6-8A75-751C114935C7}"/>
                </a:ext>
              </a:extLst>
            </p:cNvPr>
            <p:cNvSpPr/>
            <p:nvPr/>
          </p:nvSpPr>
          <p:spPr>
            <a:xfrm>
              <a:off x="580701" y="2536651"/>
              <a:ext cx="3877985" cy="3877985"/>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文本框 13">
              <a:extLst>
                <a:ext uri="{FF2B5EF4-FFF2-40B4-BE49-F238E27FC236}">
                  <a16:creationId xmlns:a16="http://schemas.microsoft.com/office/drawing/2014/main" id="{ED8CA00B-58F4-4C32-A229-018DF7FCB126}"/>
                </a:ext>
              </a:extLst>
            </p:cNvPr>
            <p:cNvSpPr txBox="1"/>
            <p:nvPr/>
          </p:nvSpPr>
          <p:spPr>
            <a:xfrm>
              <a:off x="4679913" y="4951413"/>
              <a:ext cx="2698175" cy="523220"/>
            </a:xfrm>
            <a:prstGeom prst="rect">
              <a:avLst/>
            </a:prstGeom>
            <a:noFill/>
          </p:spPr>
          <p:txBody>
            <a:bodyPr wrap="none" rtlCol="0">
              <a:spAutoFit/>
            </a:bodyPr>
            <a:lstStyle/>
            <a:p>
              <a:pPr algn="l"/>
              <a:r>
                <a:rPr lang="zh-CN" altLang="en-US" sz="2800" b="1" dirty="0">
                  <a:solidFill>
                    <a:schemeClr val="bg1"/>
                  </a:solidFill>
                  <a:latin typeface="微软雅黑" panose="020B0503020204020204" pitchFamily="34" charset="-122"/>
                  <a:ea typeface="微软雅黑" panose="020B0503020204020204" pitchFamily="34" charset="-122"/>
                </a:rPr>
                <a:t>高通量材料计算</a:t>
              </a:r>
            </a:p>
          </p:txBody>
        </p:sp>
        <p:sp>
          <p:nvSpPr>
            <p:cNvPr id="15" name="文本框 14">
              <a:extLst>
                <a:ext uri="{FF2B5EF4-FFF2-40B4-BE49-F238E27FC236}">
                  <a16:creationId xmlns:a16="http://schemas.microsoft.com/office/drawing/2014/main" id="{096997CE-E0D0-4057-B1DD-0E0F64B8CA8A}"/>
                </a:ext>
              </a:extLst>
            </p:cNvPr>
            <p:cNvSpPr txBox="1"/>
            <p:nvPr/>
          </p:nvSpPr>
          <p:spPr>
            <a:xfrm>
              <a:off x="5038986" y="5618103"/>
              <a:ext cx="1980029" cy="523220"/>
            </a:xfrm>
            <a:prstGeom prst="rect">
              <a:avLst/>
            </a:prstGeom>
            <a:noFill/>
          </p:spPr>
          <p:txBody>
            <a:bodyPr wrap="none" rtlCol="0">
              <a:spAutoFit/>
            </a:bodyPr>
            <a:lstStyle/>
            <a:p>
              <a:pPr algn="l"/>
              <a:r>
                <a:rPr lang="zh-CN" altLang="en-US" sz="2800" dirty="0">
                  <a:solidFill>
                    <a:schemeClr val="bg1"/>
                  </a:solidFill>
                  <a:latin typeface="微软雅黑" panose="020B0503020204020204" pitchFamily="34" charset="-122"/>
                  <a:ea typeface="微软雅黑" panose="020B0503020204020204" pitchFamily="34" charset="-122"/>
                </a:rPr>
                <a:t>材料数据库</a:t>
              </a:r>
            </a:p>
          </p:txBody>
        </p:sp>
        <p:sp>
          <p:nvSpPr>
            <p:cNvPr id="16" name="文本框 15">
              <a:extLst>
                <a:ext uri="{FF2B5EF4-FFF2-40B4-BE49-F238E27FC236}">
                  <a16:creationId xmlns:a16="http://schemas.microsoft.com/office/drawing/2014/main" id="{E41FA032-FBB4-4340-B8FB-B04CBBC2D6DD}"/>
                </a:ext>
              </a:extLst>
            </p:cNvPr>
            <p:cNvSpPr txBox="1"/>
            <p:nvPr/>
          </p:nvSpPr>
          <p:spPr>
            <a:xfrm>
              <a:off x="4679913" y="6284793"/>
              <a:ext cx="2698175" cy="523220"/>
            </a:xfrm>
            <a:prstGeom prst="rect">
              <a:avLst/>
            </a:prstGeom>
            <a:noFill/>
          </p:spPr>
          <p:txBody>
            <a:bodyPr wrap="none" rtlCol="0">
              <a:spAutoFit/>
            </a:bodyPr>
            <a:lstStyle/>
            <a:p>
              <a:pPr algn="l"/>
              <a:r>
                <a:rPr lang="zh-CN" altLang="en-US" sz="2800" b="1" dirty="0">
                  <a:solidFill>
                    <a:schemeClr val="bg1"/>
                  </a:solidFill>
                  <a:latin typeface="微软雅黑" panose="020B0503020204020204" pitchFamily="34" charset="-122"/>
                  <a:ea typeface="微软雅黑" panose="020B0503020204020204" pitchFamily="34" charset="-122"/>
                </a:rPr>
                <a:t>高通量材料实验</a:t>
              </a:r>
            </a:p>
          </p:txBody>
        </p:sp>
        <p:cxnSp>
          <p:nvCxnSpPr>
            <p:cNvPr id="18" name="直接箭头连接符 17">
              <a:extLst>
                <a:ext uri="{FF2B5EF4-FFF2-40B4-BE49-F238E27FC236}">
                  <a16:creationId xmlns:a16="http://schemas.microsoft.com/office/drawing/2014/main" id="{4EA69367-73C9-4CC0-9A49-828E5DA7F35E}"/>
                </a:ext>
              </a:extLst>
            </p:cNvPr>
            <p:cNvCxnSpPr>
              <a:cxnSpLocks/>
              <a:stCxn id="14" idx="1"/>
            </p:cNvCxnSpPr>
            <p:nvPr/>
          </p:nvCxnSpPr>
          <p:spPr>
            <a:xfrm flipH="1" flipV="1">
              <a:off x="2933700" y="3756911"/>
              <a:ext cx="1746213" cy="1456112"/>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A56A69C7-BC44-42C9-AF5E-C14A29286D71}"/>
                </a:ext>
              </a:extLst>
            </p:cNvPr>
            <p:cNvCxnSpPr>
              <a:cxnSpLocks/>
              <a:stCxn id="15" idx="1"/>
            </p:cNvCxnSpPr>
            <p:nvPr/>
          </p:nvCxnSpPr>
          <p:spPr>
            <a:xfrm flipH="1" flipV="1">
              <a:off x="3293760" y="4444253"/>
              <a:ext cx="1745226" cy="143546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FAA45BAB-CFE1-486F-B50A-D7BB9793C75A}"/>
                </a:ext>
              </a:extLst>
            </p:cNvPr>
            <p:cNvCxnSpPr>
              <a:cxnSpLocks/>
              <a:stCxn id="16" idx="1"/>
            </p:cNvCxnSpPr>
            <p:nvPr/>
          </p:nvCxnSpPr>
          <p:spPr>
            <a:xfrm flipH="1" flipV="1">
              <a:off x="2428058" y="4610256"/>
              <a:ext cx="2251855" cy="1936147"/>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48639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B4D83155-E5B1-4063-AA8A-496A52CF6BEC}"/>
              </a:ext>
            </a:extLst>
          </p:cNvPr>
          <p:cNvSpPr>
            <a:spLocks noGrp="1"/>
          </p:cNvSpPr>
          <p:nvPr>
            <p:ph type="sldNum" sz="quarter" idx="12"/>
          </p:nvPr>
        </p:nvSpPr>
        <p:spPr/>
        <p:txBody>
          <a:bodyPr/>
          <a:lstStyle/>
          <a:p>
            <a:fld id="{188BBDFE-764C-42E2-AD11-850F38D3D522}" type="slidenum">
              <a:rPr lang="zh-CN" altLang="en-US" smtClean="0"/>
              <a:t>5</a:t>
            </a:fld>
            <a:endParaRPr lang="zh-CN" altLang="en-US"/>
          </a:p>
        </p:txBody>
      </p:sp>
      <p:sp>
        <p:nvSpPr>
          <p:cNvPr id="2" name="文本框 1">
            <a:extLst>
              <a:ext uri="{FF2B5EF4-FFF2-40B4-BE49-F238E27FC236}">
                <a16:creationId xmlns:a16="http://schemas.microsoft.com/office/drawing/2014/main" id="{289916E2-E248-45C5-A3AE-8879D17838C8}"/>
              </a:ext>
            </a:extLst>
          </p:cNvPr>
          <p:cNvSpPr txBox="1"/>
          <p:nvPr/>
        </p:nvSpPr>
        <p:spPr>
          <a:xfrm>
            <a:off x="0" y="0"/>
            <a:ext cx="4332886"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高通量材料实验</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制备技术</a:t>
            </a:r>
            <a:endParaRPr lang="zh-CN" altLang="en-US" sz="3200" b="1" dirty="0">
              <a:solidFill>
                <a:srgbClr val="4472C4"/>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8956346A-B05F-471A-A283-A8F05673B043}"/>
              </a:ext>
            </a:extLst>
          </p:cNvPr>
          <p:cNvSpPr txBox="1"/>
          <p:nvPr/>
        </p:nvSpPr>
        <p:spPr>
          <a:xfrm>
            <a:off x="4148155" y="42505"/>
            <a:ext cx="184731" cy="461665"/>
          </a:xfrm>
          <a:prstGeom prst="rect">
            <a:avLst/>
          </a:prstGeom>
          <a:noFill/>
        </p:spPr>
        <p:txBody>
          <a:bodyPr wrap="none" rtlCol="0">
            <a:spAutoFit/>
          </a:bodyPr>
          <a:lstStyle/>
          <a:p>
            <a:pPr algn="l"/>
            <a:endParaRPr lang="zh-CN" altLang="en-US" sz="2400" b="1" dirty="0">
              <a:latin typeface="微软雅黑" panose="020B0503020204020204" pitchFamily="34" charset="-122"/>
              <a:ea typeface="微软雅黑" panose="020B0503020204020204" pitchFamily="34" charset="-122"/>
            </a:endParaRPr>
          </a:p>
        </p:txBody>
      </p:sp>
      <p:sp>
        <p:nvSpPr>
          <p:cNvPr id="19" name="矩形: 圆角 18">
            <a:extLst>
              <a:ext uri="{FF2B5EF4-FFF2-40B4-BE49-F238E27FC236}">
                <a16:creationId xmlns:a16="http://schemas.microsoft.com/office/drawing/2014/main" id="{14CC57F6-C938-4792-944C-C4A322EAE102}"/>
              </a:ext>
            </a:extLst>
          </p:cNvPr>
          <p:cNvSpPr/>
          <p:nvPr/>
        </p:nvSpPr>
        <p:spPr>
          <a:xfrm>
            <a:off x="114299" y="2462343"/>
            <a:ext cx="1685925" cy="680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高通量材料实验制备</a:t>
            </a:r>
          </a:p>
        </p:txBody>
      </p:sp>
      <p:sp>
        <p:nvSpPr>
          <p:cNvPr id="20" name="矩形: 圆角 19">
            <a:extLst>
              <a:ext uri="{FF2B5EF4-FFF2-40B4-BE49-F238E27FC236}">
                <a16:creationId xmlns:a16="http://schemas.microsoft.com/office/drawing/2014/main" id="{0C4D8AAA-908D-4FCB-BCFD-2E85DC6488F4}"/>
              </a:ext>
            </a:extLst>
          </p:cNvPr>
          <p:cNvSpPr/>
          <p:nvPr/>
        </p:nvSpPr>
        <p:spPr>
          <a:xfrm>
            <a:off x="2098100" y="4251392"/>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块体材料</a:t>
            </a:r>
          </a:p>
        </p:txBody>
      </p:sp>
      <p:sp>
        <p:nvSpPr>
          <p:cNvPr id="21" name="矩形: 圆角 20">
            <a:extLst>
              <a:ext uri="{FF2B5EF4-FFF2-40B4-BE49-F238E27FC236}">
                <a16:creationId xmlns:a16="http://schemas.microsoft.com/office/drawing/2014/main" id="{97863707-63BC-43B3-9FD1-3CFBC71A863B}"/>
              </a:ext>
            </a:extLst>
          </p:cNvPr>
          <p:cNvSpPr/>
          <p:nvPr/>
        </p:nvSpPr>
        <p:spPr>
          <a:xfrm>
            <a:off x="2098100" y="5261711"/>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粉体材料</a:t>
            </a:r>
          </a:p>
        </p:txBody>
      </p:sp>
      <p:sp>
        <p:nvSpPr>
          <p:cNvPr id="22" name="矩形: 圆角 21">
            <a:extLst>
              <a:ext uri="{FF2B5EF4-FFF2-40B4-BE49-F238E27FC236}">
                <a16:creationId xmlns:a16="http://schemas.microsoft.com/office/drawing/2014/main" id="{E48E7BCC-B0EF-43CB-814D-2D2EAE3321CE}"/>
              </a:ext>
            </a:extLst>
          </p:cNvPr>
          <p:cNvSpPr/>
          <p:nvPr/>
        </p:nvSpPr>
        <p:spPr>
          <a:xfrm>
            <a:off x="2098100" y="3323380"/>
            <a:ext cx="120015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薄膜材料</a:t>
            </a:r>
          </a:p>
        </p:txBody>
      </p:sp>
      <p:sp>
        <p:nvSpPr>
          <p:cNvPr id="23" name="矩形: 圆角 22">
            <a:extLst>
              <a:ext uri="{FF2B5EF4-FFF2-40B4-BE49-F238E27FC236}">
                <a16:creationId xmlns:a16="http://schemas.microsoft.com/office/drawing/2014/main" id="{C3D87102-1CA6-4871-B68A-7300B5091C66}"/>
              </a:ext>
            </a:extLst>
          </p:cNvPr>
          <p:cNvSpPr/>
          <p:nvPr/>
        </p:nvSpPr>
        <p:spPr>
          <a:xfrm>
            <a:off x="2098100" y="626866"/>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成相</a:t>
            </a:r>
          </a:p>
        </p:txBody>
      </p:sp>
      <p:sp>
        <p:nvSpPr>
          <p:cNvPr id="24" name="矩形: 圆角 23">
            <a:extLst>
              <a:ext uri="{FF2B5EF4-FFF2-40B4-BE49-F238E27FC236}">
                <a16:creationId xmlns:a16="http://schemas.microsoft.com/office/drawing/2014/main" id="{83E457EF-7E2C-4315-8AF0-331F3DF8F73B}"/>
              </a:ext>
            </a:extLst>
          </p:cNvPr>
          <p:cNvSpPr/>
          <p:nvPr/>
        </p:nvSpPr>
        <p:spPr>
          <a:xfrm>
            <a:off x="2098100" y="1425182"/>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组合</a:t>
            </a:r>
          </a:p>
        </p:txBody>
      </p:sp>
      <p:cxnSp>
        <p:nvCxnSpPr>
          <p:cNvPr id="26" name="直接箭头连接符 25">
            <a:extLst>
              <a:ext uri="{FF2B5EF4-FFF2-40B4-BE49-F238E27FC236}">
                <a16:creationId xmlns:a16="http://schemas.microsoft.com/office/drawing/2014/main" id="{BC9D29EE-40A6-4D33-AFE4-197B30E6950E}"/>
              </a:ext>
            </a:extLst>
          </p:cNvPr>
          <p:cNvCxnSpPr>
            <a:stCxn id="19" idx="3"/>
            <a:endCxn id="23" idx="1"/>
          </p:cNvCxnSpPr>
          <p:nvPr/>
        </p:nvCxnSpPr>
        <p:spPr>
          <a:xfrm flipV="1">
            <a:off x="1800224" y="817366"/>
            <a:ext cx="297876" cy="1985005"/>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11A0A718-A3BC-471B-A4FC-F54D7EECC1CF}"/>
              </a:ext>
            </a:extLst>
          </p:cNvPr>
          <p:cNvCxnSpPr>
            <a:stCxn id="19" idx="3"/>
            <a:endCxn id="24" idx="1"/>
          </p:cNvCxnSpPr>
          <p:nvPr/>
        </p:nvCxnSpPr>
        <p:spPr>
          <a:xfrm flipV="1">
            <a:off x="1800224" y="1615682"/>
            <a:ext cx="297876" cy="118668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890D9898-423F-4BB9-9894-6AE69E822F9D}"/>
              </a:ext>
            </a:extLst>
          </p:cNvPr>
          <p:cNvCxnSpPr>
            <a:stCxn id="19" idx="3"/>
            <a:endCxn id="22" idx="1"/>
          </p:cNvCxnSpPr>
          <p:nvPr/>
        </p:nvCxnSpPr>
        <p:spPr>
          <a:xfrm>
            <a:off x="1800224" y="2802371"/>
            <a:ext cx="297876" cy="711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58A50ADF-A94E-4217-8A6C-350F672F9AC3}"/>
              </a:ext>
            </a:extLst>
          </p:cNvPr>
          <p:cNvCxnSpPr>
            <a:cxnSpLocks/>
            <a:stCxn id="19" idx="3"/>
            <a:endCxn id="20" idx="1"/>
          </p:cNvCxnSpPr>
          <p:nvPr/>
        </p:nvCxnSpPr>
        <p:spPr>
          <a:xfrm>
            <a:off x="1800224" y="2802371"/>
            <a:ext cx="297876" cy="16395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0D9CD14D-3CCC-44E7-8542-5A008D3835DC}"/>
              </a:ext>
            </a:extLst>
          </p:cNvPr>
          <p:cNvCxnSpPr>
            <a:cxnSpLocks/>
            <a:stCxn id="19" idx="3"/>
            <a:endCxn id="21" idx="1"/>
          </p:cNvCxnSpPr>
          <p:nvPr/>
        </p:nvCxnSpPr>
        <p:spPr>
          <a:xfrm>
            <a:off x="1800224" y="2802371"/>
            <a:ext cx="297876" cy="26498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矩形: 圆角 36">
            <a:extLst>
              <a:ext uri="{FF2B5EF4-FFF2-40B4-BE49-F238E27FC236}">
                <a16:creationId xmlns:a16="http://schemas.microsoft.com/office/drawing/2014/main" id="{97837BB1-9D60-40D2-9E86-09B849A97422}"/>
              </a:ext>
            </a:extLst>
          </p:cNvPr>
          <p:cNvSpPr/>
          <p:nvPr/>
        </p:nvSpPr>
        <p:spPr>
          <a:xfrm>
            <a:off x="3596126" y="1361845"/>
            <a:ext cx="1805702" cy="507673"/>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实现高通量样品的</a:t>
            </a:r>
            <a:r>
              <a:rPr lang="zh-CN" altLang="en-US" sz="1600" b="1" dirty="0">
                <a:solidFill>
                  <a:srgbClr val="FF0000"/>
                </a:solidFill>
              </a:rPr>
              <a:t>成分</a:t>
            </a:r>
            <a:r>
              <a:rPr lang="zh-CN" altLang="en-US" sz="1600" b="1" dirty="0">
                <a:solidFill>
                  <a:schemeClr val="bg1"/>
                </a:solidFill>
              </a:rPr>
              <a:t>可控分布</a:t>
            </a:r>
          </a:p>
        </p:txBody>
      </p:sp>
      <p:sp>
        <p:nvSpPr>
          <p:cNvPr id="38" name="矩形: 圆角 37">
            <a:extLst>
              <a:ext uri="{FF2B5EF4-FFF2-40B4-BE49-F238E27FC236}">
                <a16:creationId xmlns:a16="http://schemas.microsoft.com/office/drawing/2014/main" id="{8ACCFEC6-88C1-44B3-A031-CB7CB5ED4DAC}"/>
              </a:ext>
            </a:extLst>
          </p:cNvPr>
          <p:cNvSpPr/>
          <p:nvPr/>
        </p:nvSpPr>
        <p:spPr>
          <a:xfrm>
            <a:off x="3596126" y="563529"/>
            <a:ext cx="1956949" cy="507673"/>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实现高通量样品分布的</a:t>
            </a:r>
            <a:r>
              <a:rPr lang="zh-CN" altLang="en-US" sz="1600" b="1" dirty="0">
                <a:solidFill>
                  <a:srgbClr val="FF0000"/>
                </a:solidFill>
              </a:rPr>
              <a:t>物相结构</a:t>
            </a:r>
            <a:r>
              <a:rPr lang="zh-CN" altLang="en-US" sz="1600" b="1" dirty="0">
                <a:solidFill>
                  <a:schemeClr val="bg1"/>
                </a:solidFill>
              </a:rPr>
              <a:t>可控</a:t>
            </a:r>
          </a:p>
        </p:txBody>
      </p:sp>
      <p:cxnSp>
        <p:nvCxnSpPr>
          <p:cNvPr id="40" name="直接箭头连接符 39">
            <a:extLst>
              <a:ext uri="{FF2B5EF4-FFF2-40B4-BE49-F238E27FC236}">
                <a16:creationId xmlns:a16="http://schemas.microsoft.com/office/drawing/2014/main" id="{30F8C261-1246-4C7D-8CDF-343B7809B7FE}"/>
              </a:ext>
            </a:extLst>
          </p:cNvPr>
          <p:cNvCxnSpPr>
            <a:stCxn id="23" idx="3"/>
            <a:endCxn id="38" idx="1"/>
          </p:cNvCxnSpPr>
          <p:nvPr/>
        </p:nvCxnSpPr>
        <p:spPr>
          <a:xfrm>
            <a:off x="3298250" y="817366"/>
            <a:ext cx="297876"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C9389C20-175C-4ABC-BAC9-B0159C82334E}"/>
              </a:ext>
            </a:extLst>
          </p:cNvPr>
          <p:cNvCxnSpPr>
            <a:cxnSpLocks/>
            <a:stCxn id="24" idx="3"/>
            <a:endCxn id="37" idx="1"/>
          </p:cNvCxnSpPr>
          <p:nvPr/>
        </p:nvCxnSpPr>
        <p:spPr>
          <a:xfrm>
            <a:off x="3298250" y="1615682"/>
            <a:ext cx="297876"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矩形: 圆角 43">
            <a:extLst>
              <a:ext uri="{FF2B5EF4-FFF2-40B4-BE49-F238E27FC236}">
                <a16:creationId xmlns:a16="http://schemas.microsoft.com/office/drawing/2014/main" id="{26487B4F-EFC7-45B4-BB95-BE6C8771FC90}"/>
              </a:ext>
            </a:extLst>
          </p:cNvPr>
          <p:cNvSpPr/>
          <p:nvPr/>
        </p:nvSpPr>
        <p:spPr>
          <a:xfrm>
            <a:off x="3596126" y="5488527"/>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多通道微反应器法</a:t>
            </a:r>
          </a:p>
        </p:txBody>
      </p:sp>
      <p:sp>
        <p:nvSpPr>
          <p:cNvPr id="45" name="矩形: 圆角 44">
            <a:extLst>
              <a:ext uri="{FF2B5EF4-FFF2-40B4-BE49-F238E27FC236}">
                <a16:creationId xmlns:a16="http://schemas.microsoft.com/office/drawing/2014/main" id="{790BCDDA-9E4E-47EA-88E6-D0B4B9DEC138}"/>
              </a:ext>
            </a:extLst>
          </p:cNvPr>
          <p:cNvSpPr/>
          <p:nvPr/>
        </p:nvSpPr>
        <p:spPr>
          <a:xfrm>
            <a:off x="3596126" y="4462468"/>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快速合金成型法</a:t>
            </a:r>
          </a:p>
        </p:txBody>
      </p:sp>
      <p:sp>
        <p:nvSpPr>
          <p:cNvPr id="46" name="矩形: 圆角 45">
            <a:extLst>
              <a:ext uri="{FF2B5EF4-FFF2-40B4-BE49-F238E27FC236}">
                <a16:creationId xmlns:a16="http://schemas.microsoft.com/office/drawing/2014/main" id="{25BA3902-2664-43E6-9B27-80326C96F23A}"/>
              </a:ext>
            </a:extLst>
          </p:cNvPr>
          <p:cNvSpPr/>
          <p:nvPr/>
        </p:nvSpPr>
        <p:spPr>
          <a:xfrm>
            <a:off x="3596126" y="3991874"/>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体材扩散法</a:t>
            </a:r>
          </a:p>
        </p:txBody>
      </p:sp>
      <p:sp>
        <p:nvSpPr>
          <p:cNvPr id="47" name="矩形: 圆角 46">
            <a:extLst>
              <a:ext uri="{FF2B5EF4-FFF2-40B4-BE49-F238E27FC236}">
                <a16:creationId xmlns:a16="http://schemas.microsoft.com/office/drawing/2014/main" id="{EBEC9AA4-BA3A-4B9D-8BA8-8C344FF0566A}"/>
              </a:ext>
            </a:extLst>
          </p:cNvPr>
          <p:cNvSpPr/>
          <p:nvPr/>
        </p:nvSpPr>
        <p:spPr>
          <a:xfrm>
            <a:off x="3596126" y="5021720"/>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“喷印”合成法</a:t>
            </a:r>
          </a:p>
        </p:txBody>
      </p:sp>
      <p:cxnSp>
        <p:nvCxnSpPr>
          <p:cNvPr id="49" name="直接箭头连接符 48">
            <a:extLst>
              <a:ext uri="{FF2B5EF4-FFF2-40B4-BE49-F238E27FC236}">
                <a16:creationId xmlns:a16="http://schemas.microsoft.com/office/drawing/2014/main" id="{B941AB5B-C6F9-4935-85AB-CD83DAF74BAB}"/>
              </a:ext>
            </a:extLst>
          </p:cNvPr>
          <p:cNvCxnSpPr>
            <a:stCxn id="20" idx="3"/>
            <a:endCxn id="46" idx="1"/>
          </p:cNvCxnSpPr>
          <p:nvPr/>
        </p:nvCxnSpPr>
        <p:spPr>
          <a:xfrm flipV="1">
            <a:off x="3298250" y="4182374"/>
            <a:ext cx="297876" cy="259518"/>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26A1732-136C-4F9E-ADD2-5DA273F91C05}"/>
              </a:ext>
            </a:extLst>
          </p:cNvPr>
          <p:cNvCxnSpPr>
            <a:cxnSpLocks/>
            <a:stCxn id="20" idx="3"/>
            <a:endCxn id="45" idx="1"/>
          </p:cNvCxnSpPr>
          <p:nvPr/>
        </p:nvCxnSpPr>
        <p:spPr>
          <a:xfrm>
            <a:off x="3298250" y="4441892"/>
            <a:ext cx="297876" cy="211076"/>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接箭头连接符 52">
            <a:extLst>
              <a:ext uri="{FF2B5EF4-FFF2-40B4-BE49-F238E27FC236}">
                <a16:creationId xmlns:a16="http://schemas.microsoft.com/office/drawing/2014/main" id="{FD6EF1F2-A6D6-4E73-9049-3231DCA47981}"/>
              </a:ext>
            </a:extLst>
          </p:cNvPr>
          <p:cNvCxnSpPr>
            <a:cxnSpLocks/>
            <a:stCxn id="21" idx="3"/>
            <a:endCxn id="47" idx="1"/>
          </p:cNvCxnSpPr>
          <p:nvPr/>
        </p:nvCxnSpPr>
        <p:spPr>
          <a:xfrm flipV="1">
            <a:off x="3298250" y="5212220"/>
            <a:ext cx="297876" cy="239991"/>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29AD1C09-C479-4A74-AB45-FA437C3C7075}"/>
              </a:ext>
            </a:extLst>
          </p:cNvPr>
          <p:cNvCxnSpPr>
            <a:cxnSpLocks/>
            <a:stCxn id="21" idx="3"/>
            <a:endCxn id="44" idx="1"/>
          </p:cNvCxnSpPr>
          <p:nvPr/>
        </p:nvCxnSpPr>
        <p:spPr>
          <a:xfrm>
            <a:off x="3298250" y="5452211"/>
            <a:ext cx="297876" cy="226816"/>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sp>
        <p:nvSpPr>
          <p:cNvPr id="59" name="矩形: 圆角 58">
            <a:extLst>
              <a:ext uri="{FF2B5EF4-FFF2-40B4-BE49-F238E27FC236}">
                <a16:creationId xmlns:a16="http://schemas.microsoft.com/office/drawing/2014/main" id="{D579293F-3707-42FC-A4FB-E0AF8BF428C2}"/>
              </a:ext>
            </a:extLst>
          </p:cNvPr>
          <p:cNvSpPr/>
          <p:nvPr/>
        </p:nvSpPr>
        <p:spPr>
          <a:xfrm>
            <a:off x="3596126" y="3066394"/>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共沉积法</a:t>
            </a:r>
          </a:p>
        </p:txBody>
      </p:sp>
      <p:sp>
        <p:nvSpPr>
          <p:cNvPr id="60" name="矩形: 圆角 59">
            <a:extLst>
              <a:ext uri="{FF2B5EF4-FFF2-40B4-BE49-F238E27FC236}">
                <a16:creationId xmlns:a16="http://schemas.microsoft.com/office/drawing/2014/main" id="{446F58DF-9779-4445-BB56-4D79877C5DF2}"/>
              </a:ext>
            </a:extLst>
          </p:cNvPr>
          <p:cNvSpPr/>
          <p:nvPr/>
        </p:nvSpPr>
        <p:spPr>
          <a:xfrm>
            <a:off x="3596126" y="3496885"/>
            <a:ext cx="1885950" cy="381000"/>
          </a:xfrm>
          <a:prstGeom prst="roundRect">
            <a:avLst/>
          </a:prstGeom>
          <a:solidFill>
            <a:srgbClr val="4472C4"/>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物理掩模法</a:t>
            </a:r>
          </a:p>
        </p:txBody>
      </p:sp>
      <p:cxnSp>
        <p:nvCxnSpPr>
          <p:cNvPr id="61" name="直接箭头连接符 60">
            <a:extLst>
              <a:ext uri="{FF2B5EF4-FFF2-40B4-BE49-F238E27FC236}">
                <a16:creationId xmlns:a16="http://schemas.microsoft.com/office/drawing/2014/main" id="{B1949C69-9D2F-4923-B994-552F58F8C5DB}"/>
              </a:ext>
            </a:extLst>
          </p:cNvPr>
          <p:cNvCxnSpPr>
            <a:cxnSpLocks/>
            <a:stCxn id="22" idx="3"/>
            <a:endCxn id="59" idx="1"/>
          </p:cNvCxnSpPr>
          <p:nvPr/>
        </p:nvCxnSpPr>
        <p:spPr>
          <a:xfrm flipV="1">
            <a:off x="3298250" y="3256894"/>
            <a:ext cx="297876" cy="256986"/>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2DFA5A90-842D-4518-85A6-8E2C00CD9887}"/>
              </a:ext>
            </a:extLst>
          </p:cNvPr>
          <p:cNvCxnSpPr>
            <a:cxnSpLocks/>
            <a:stCxn id="22" idx="3"/>
            <a:endCxn id="60" idx="1"/>
          </p:cNvCxnSpPr>
          <p:nvPr/>
        </p:nvCxnSpPr>
        <p:spPr>
          <a:xfrm>
            <a:off x="3298250" y="3513880"/>
            <a:ext cx="297876" cy="173505"/>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sp>
        <p:nvSpPr>
          <p:cNvPr id="67" name="矩形: 圆角 66">
            <a:extLst>
              <a:ext uri="{FF2B5EF4-FFF2-40B4-BE49-F238E27FC236}">
                <a16:creationId xmlns:a16="http://schemas.microsoft.com/office/drawing/2014/main" id="{82CB914B-43CD-4C43-AE6C-AED3E3A3A224}"/>
              </a:ext>
            </a:extLst>
          </p:cNvPr>
          <p:cNvSpPr/>
          <p:nvPr/>
        </p:nvSpPr>
        <p:spPr>
          <a:xfrm>
            <a:off x="5758280" y="3725179"/>
            <a:ext cx="1143000" cy="354487"/>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rPr>
              <a:t>分立掩模法</a:t>
            </a:r>
          </a:p>
        </p:txBody>
      </p:sp>
      <p:sp>
        <p:nvSpPr>
          <p:cNvPr id="68" name="矩形: 圆角 67">
            <a:extLst>
              <a:ext uri="{FF2B5EF4-FFF2-40B4-BE49-F238E27FC236}">
                <a16:creationId xmlns:a16="http://schemas.microsoft.com/office/drawing/2014/main" id="{1B76F0A0-5367-4358-BBA2-4F7EAA39A69F}"/>
              </a:ext>
            </a:extLst>
          </p:cNvPr>
          <p:cNvSpPr/>
          <p:nvPr/>
        </p:nvSpPr>
        <p:spPr>
          <a:xfrm>
            <a:off x="5758280" y="3287084"/>
            <a:ext cx="1143000" cy="354487"/>
          </a:xfrm>
          <a:prstGeom prst="roundRect">
            <a:avLst/>
          </a:prstGeom>
          <a:solidFill>
            <a:srgbClr val="4472C4"/>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rPr>
              <a:t>连续掩模法</a:t>
            </a:r>
          </a:p>
        </p:txBody>
      </p:sp>
      <p:cxnSp>
        <p:nvCxnSpPr>
          <p:cNvPr id="70" name="直接箭头连接符 69">
            <a:extLst>
              <a:ext uri="{FF2B5EF4-FFF2-40B4-BE49-F238E27FC236}">
                <a16:creationId xmlns:a16="http://schemas.microsoft.com/office/drawing/2014/main" id="{D72DBE28-7A97-44A0-9333-13BEED75307F}"/>
              </a:ext>
            </a:extLst>
          </p:cNvPr>
          <p:cNvCxnSpPr>
            <a:stCxn id="60" idx="3"/>
            <a:endCxn id="68" idx="1"/>
          </p:cNvCxnSpPr>
          <p:nvPr/>
        </p:nvCxnSpPr>
        <p:spPr>
          <a:xfrm flipV="1">
            <a:off x="5482076" y="3464328"/>
            <a:ext cx="276204" cy="2230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70">
            <a:extLst>
              <a:ext uri="{FF2B5EF4-FFF2-40B4-BE49-F238E27FC236}">
                <a16:creationId xmlns:a16="http://schemas.microsoft.com/office/drawing/2014/main" id="{FF74E74B-2FED-42C4-84C0-B04240B039AB}"/>
              </a:ext>
            </a:extLst>
          </p:cNvPr>
          <p:cNvCxnSpPr>
            <a:cxnSpLocks/>
            <a:stCxn id="60" idx="3"/>
            <a:endCxn id="67" idx="1"/>
          </p:cNvCxnSpPr>
          <p:nvPr/>
        </p:nvCxnSpPr>
        <p:spPr>
          <a:xfrm>
            <a:off x="5482076" y="3687385"/>
            <a:ext cx="276204" cy="215038"/>
          </a:xfrm>
          <a:prstGeom prst="straightConnector1">
            <a:avLst/>
          </a:prstGeom>
          <a:ln>
            <a:solidFill>
              <a:srgbClr val="333F50"/>
            </a:solidFill>
            <a:tailEnd type="triangle"/>
          </a:ln>
        </p:spPr>
        <p:style>
          <a:lnRef idx="1">
            <a:schemeClr val="accent1"/>
          </a:lnRef>
          <a:fillRef idx="0">
            <a:schemeClr val="accent1"/>
          </a:fillRef>
          <a:effectRef idx="0">
            <a:schemeClr val="accent1"/>
          </a:effectRef>
          <a:fontRef idx="minor">
            <a:schemeClr val="tx1"/>
          </a:fontRef>
        </p:style>
      </p:cxnSp>
      <p:sp>
        <p:nvSpPr>
          <p:cNvPr id="76" name="箭头: 右 75">
            <a:extLst>
              <a:ext uri="{FF2B5EF4-FFF2-40B4-BE49-F238E27FC236}">
                <a16:creationId xmlns:a16="http://schemas.microsoft.com/office/drawing/2014/main" id="{556AFAF3-8A52-4252-B804-8CCCA55F63DD}"/>
              </a:ext>
            </a:extLst>
          </p:cNvPr>
          <p:cNvSpPr/>
          <p:nvPr/>
        </p:nvSpPr>
        <p:spPr>
          <a:xfrm>
            <a:off x="6901280" y="3371697"/>
            <a:ext cx="219054" cy="2230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79" name="组合 78">
            <a:extLst>
              <a:ext uri="{FF2B5EF4-FFF2-40B4-BE49-F238E27FC236}">
                <a16:creationId xmlns:a16="http://schemas.microsoft.com/office/drawing/2014/main" id="{67B1B6A9-81C1-4408-B463-E36D147290C5}"/>
              </a:ext>
            </a:extLst>
          </p:cNvPr>
          <p:cNvGrpSpPr/>
          <p:nvPr/>
        </p:nvGrpSpPr>
        <p:grpSpPr>
          <a:xfrm>
            <a:off x="7394152" y="0"/>
            <a:ext cx="4434040" cy="4909189"/>
            <a:chOff x="7161056" y="1174053"/>
            <a:chExt cx="5030943" cy="5570056"/>
          </a:xfrm>
        </p:grpSpPr>
        <p:pic>
          <p:nvPicPr>
            <p:cNvPr id="75" name="图片 74">
              <a:extLst>
                <a:ext uri="{FF2B5EF4-FFF2-40B4-BE49-F238E27FC236}">
                  <a16:creationId xmlns:a16="http://schemas.microsoft.com/office/drawing/2014/main" id="{456582E1-FF2C-4B66-81A9-E6EDB02A5435}"/>
                </a:ext>
              </a:extLst>
            </p:cNvPr>
            <p:cNvPicPr>
              <a:picLocks noChangeAspect="1"/>
            </p:cNvPicPr>
            <p:nvPr/>
          </p:nvPicPr>
          <p:blipFill rotWithShape="1">
            <a:blip r:embed="rId2">
              <a:extLst>
                <a:ext uri="{28A0092B-C50C-407E-A947-70E740481C1C}">
                  <a14:useLocalDpi xmlns:a14="http://schemas.microsoft.com/office/drawing/2010/main" val="0"/>
                </a:ext>
              </a:extLst>
            </a:blip>
            <a:srcRect t="397" b="8876"/>
            <a:stretch/>
          </p:blipFill>
          <p:spPr>
            <a:xfrm>
              <a:off x="7161056" y="1174053"/>
              <a:ext cx="5030943" cy="5172985"/>
            </a:xfrm>
            <a:prstGeom prst="rect">
              <a:avLst/>
            </a:prstGeom>
          </p:spPr>
        </p:pic>
        <p:sp>
          <p:nvSpPr>
            <p:cNvPr id="77" name="文本框 76">
              <a:extLst>
                <a:ext uri="{FF2B5EF4-FFF2-40B4-BE49-F238E27FC236}">
                  <a16:creationId xmlns:a16="http://schemas.microsoft.com/office/drawing/2014/main" id="{A6A996EB-786B-4328-BDC4-2D34BD3F1DA3}"/>
                </a:ext>
              </a:extLst>
            </p:cNvPr>
            <p:cNvSpPr txBox="1"/>
            <p:nvPr/>
          </p:nvSpPr>
          <p:spPr>
            <a:xfrm>
              <a:off x="8866049" y="6394900"/>
              <a:ext cx="1851480" cy="349209"/>
            </a:xfrm>
            <a:prstGeom prst="rect">
              <a:avLst/>
            </a:prstGeom>
            <a:noFill/>
          </p:spPr>
          <p:txBody>
            <a:bodyPr wrap="square" rtlCol="0">
              <a:spAutoFit/>
            </a:bodyPr>
            <a:lstStyle/>
            <a:p>
              <a:r>
                <a:rPr lang="zh-CN" altLang="en-US" sz="1400" b="1" dirty="0">
                  <a:latin typeface="微软雅黑" panose="020B0503020204020204" pitchFamily="34" charset="-122"/>
                  <a:ea typeface="微软雅黑" panose="020B0503020204020204" pitchFamily="34" charset="-122"/>
                </a:rPr>
                <a:t>连续掩模法示意图</a:t>
              </a:r>
              <a:endParaRPr lang="zh-CN" altLang="en-US" sz="1400" b="1" baseline="30000" dirty="0">
                <a:latin typeface="微软雅黑" panose="020B0503020204020204" pitchFamily="34" charset="-122"/>
                <a:ea typeface="微软雅黑" panose="020B0503020204020204" pitchFamily="34" charset="-122"/>
              </a:endParaRPr>
            </a:p>
          </p:txBody>
        </p:sp>
      </p:grpSp>
      <p:pic>
        <p:nvPicPr>
          <p:cNvPr id="80" name="图片 6" descr="58742495613404073">
            <a:extLst>
              <a:ext uri="{FF2B5EF4-FFF2-40B4-BE49-F238E27FC236}">
                <a16:creationId xmlns:a16="http://schemas.microsoft.com/office/drawing/2014/main" id="{B6C84E92-CF04-4157-823D-ABB8C78B372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962" t="23200" r="54117" b="40410"/>
          <a:stretch/>
        </p:blipFill>
        <p:spPr bwMode="auto">
          <a:xfrm>
            <a:off x="8837850" y="4990502"/>
            <a:ext cx="1494391" cy="1462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 name="文本框 81">
            <a:extLst>
              <a:ext uri="{FF2B5EF4-FFF2-40B4-BE49-F238E27FC236}">
                <a16:creationId xmlns:a16="http://schemas.microsoft.com/office/drawing/2014/main" id="{DFEB7C4D-C1E1-41D2-A547-448E3B54A521}"/>
              </a:ext>
            </a:extLst>
          </p:cNvPr>
          <p:cNvSpPr txBox="1"/>
          <p:nvPr/>
        </p:nvSpPr>
        <p:spPr>
          <a:xfrm>
            <a:off x="8610600" y="6507015"/>
            <a:ext cx="2014911" cy="307777"/>
          </a:xfrm>
          <a:prstGeom prst="rect">
            <a:avLst/>
          </a:prstGeom>
          <a:noFill/>
        </p:spPr>
        <p:txBody>
          <a:bodyPr wrap="none" rtlCol="0">
            <a:spAutoFit/>
          </a:bodyPr>
          <a:lstStyle/>
          <a:p>
            <a:pPr algn="l"/>
            <a:r>
              <a:rPr lang="en-US" altLang="zh-CN" sz="1400" b="1" dirty="0">
                <a:latin typeface="微软雅黑" panose="020B0503020204020204" pitchFamily="34" charset="-122"/>
                <a:ea typeface="微软雅黑" panose="020B0503020204020204" pitchFamily="34" charset="-122"/>
              </a:rPr>
              <a:t>Fe-Cr-Ni</a:t>
            </a:r>
            <a:r>
              <a:rPr lang="zh-CN" altLang="en-US" sz="1400" b="1" dirty="0">
                <a:latin typeface="微软雅黑" panose="020B0503020204020204" pitchFamily="34" charset="-122"/>
                <a:ea typeface="微软雅黑" panose="020B0503020204020204" pitchFamily="34" charset="-122"/>
              </a:rPr>
              <a:t>材料组合芯片</a:t>
            </a:r>
          </a:p>
        </p:txBody>
      </p:sp>
    </p:spTree>
    <p:extLst>
      <p:ext uri="{BB962C8B-B14F-4D97-AF65-F5344CB8AC3E}">
        <p14:creationId xmlns:p14="http://schemas.microsoft.com/office/powerpoint/2010/main" val="2128321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1D98B410-A61F-4675-B346-59C592272C4E}"/>
              </a:ext>
            </a:extLst>
          </p:cNvPr>
          <p:cNvSpPr>
            <a:spLocks noGrp="1"/>
          </p:cNvSpPr>
          <p:nvPr>
            <p:ph type="sldNum" sz="quarter" idx="12"/>
          </p:nvPr>
        </p:nvSpPr>
        <p:spPr/>
        <p:txBody>
          <a:bodyPr/>
          <a:lstStyle/>
          <a:p>
            <a:fld id="{188BBDFE-764C-42E2-AD11-850F38D3D522}" type="slidenum">
              <a:rPr lang="zh-CN" altLang="en-US" smtClean="0"/>
              <a:t>6</a:t>
            </a:fld>
            <a:endParaRPr lang="zh-CN" altLang="en-US"/>
          </a:p>
        </p:txBody>
      </p:sp>
      <p:sp>
        <p:nvSpPr>
          <p:cNvPr id="12" name="矩形: 圆角 11">
            <a:extLst>
              <a:ext uri="{FF2B5EF4-FFF2-40B4-BE49-F238E27FC236}">
                <a16:creationId xmlns:a16="http://schemas.microsoft.com/office/drawing/2014/main" id="{2E61A26E-E18A-4EAC-9A96-992385C21600}"/>
              </a:ext>
            </a:extLst>
          </p:cNvPr>
          <p:cNvSpPr/>
          <p:nvPr/>
        </p:nvSpPr>
        <p:spPr>
          <a:xfrm>
            <a:off x="95249" y="3088972"/>
            <a:ext cx="1685925" cy="680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高通量材料实验表征</a:t>
            </a:r>
          </a:p>
        </p:txBody>
      </p:sp>
      <p:sp>
        <p:nvSpPr>
          <p:cNvPr id="13" name="矩形: 圆角 12">
            <a:extLst>
              <a:ext uri="{FF2B5EF4-FFF2-40B4-BE49-F238E27FC236}">
                <a16:creationId xmlns:a16="http://schemas.microsoft.com/office/drawing/2014/main" id="{793BE8F8-2C65-4F06-972C-C9FDE4EAC5A0}"/>
              </a:ext>
            </a:extLst>
          </p:cNvPr>
          <p:cNvSpPr/>
          <p:nvPr/>
        </p:nvSpPr>
        <p:spPr>
          <a:xfrm>
            <a:off x="2068077" y="2759529"/>
            <a:ext cx="302635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高通量微区成分、结构表征</a:t>
            </a:r>
          </a:p>
        </p:txBody>
      </p:sp>
      <p:sp>
        <p:nvSpPr>
          <p:cNvPr id="14" name="矩形: 圆角 13">
            <a:extLst>
              <a:ext uri="{FF2B5EF4-FFF2-40B4-BE49-F238E27FC236}">
                <a16:creationId xmlns:a16="http://schemas.microsoft.com/office/drawing/2014/main" id="{F179343B-B3CB-45B5-9C14-FE59637BFC06}"/>
              </a:ext>
            </a:extLst>
          </p:cNvPr>
          <p:cNvSpPr/>
          <p:nvPr/>
        </p:nvSpPr>
        <p:spPr>
          <a:xfrm>
            <a:off x="2068077" y="691243"/>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高通量微区电磁学表征</a:t>
            </a:r>
          </a:p>
        </p:txBody>
      </p:sp>
      <p:sp>
        <p:nvSpPr>
          <p:cNvPr id="15" name="矩形: 圆角 14">
            <a:extLst>
              <a:ext uri="{FF2B5EF4-FFF2-40B4-BE49-F238E27FC236}">
                <a16:creationId xmlns:a16="http://schemas.microsoft.com/office/drawing/2014/main" id="{A8A4C027-6DA8-4391-B145-CD8FA9006367}"/>
              </a:ext>
            </a:extLst>
          </p:cNvPr>
          <p:cNvSpPr/>
          <p:nvPr/>
        </p:nvSpPr>
        <p:spPr>
          <a:xfrm>
            <a:off x="2068077" y="3793672"/>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高通量微区热力学表征</a:t>
            </a:r>
          </a:p>
        </p:txBody>
      </p:sp>
      <p:sp>
        <p:nvSpPr>
          <p:cNvPr id="16" name="矩形: 圆角 15">
            <a:extLst>
              <a:ext uri="{FF2B5EF4-FFF2-40B4-BE49-F238E27FC236}">
                <a16:creationId xmlns:a16="http://schemas.microsoft.com/office/drawing/2014/main" id="{BE4045D8-AFDB-489F-92E8-7B0D60B89480}"/>
              </a:ext>
            </a:extLst>
          </p:cNvPr>
          <p:cNvSpPr/>
          <p:nvPr/>
        </p:nvSpPr>
        <p:spPr>
          <a:xfrm>
            <a:off x="2068077" y="1725386"/>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高通量微区电化学表征</a:t>
            </a:r>
          </a:p>
        </p:txBody>
      </p:sp>
      <p:sp>
        <p:nvSpPr>
          <p:cNvPr id="17" name="矩形: 圆角 16">
            <a:extLst>
              <a:ext uri="{FF2B5EF4-FFF2-40B4-BE49-F238E27FC236}">
                <a16:creationId xmlns:a16="http://schemas.microsoft.com/office/drawing/2014/main" id="{532EF0D2-4266-4939-8252-4D7D12BA4787}"/>
              </a:ext>
            </a:extLst>
          </p:cNvPr>
          <p:cNvSpPr/>
          <p:nvPr/>
        </p:nvSpPr>
        <p:spPr>
          <a:xfrm>
            <a:off x="2068077" y="4827815"/>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高通量微区磁学表征</a:t>
            </a:r>
          </a:p>
        </p:txBody>
      </p:sp>
      <p:sp>
        <p:nvSpPr>
          <p:cNvPr id="18" name="矩形: 圆角 17">
            <a:extLst>
              <a:ext uri="{FF2B5EF4-FFF2-40B4-BE49-F238E27FC236}">
                <a16:creationId xmlns:a16="http://schemas.microsoft.com/office/drawing/2014/main" id="{B426B1DF-9928-42E0-8FD3-6530D1E46C79}"/>
              </a:ext>
            </a:extLst>
          </p:cNvPr>
          <p:cNvSpPr/>
          <p:nvPr/>
        </p:nvSpPr>
        <p:spPr>
          <a:xfrm>
            <a:off x="2068077" y="5861958"/>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大科学装置</a:t>
            </a:r>
          </a:p>
        </p:txBody>
      </p:sp>
      <p:cxnSp>
        <p:nvCxnSpPr>
          <p:cNvPr id="19" name="直接箭头连接符 18">
            <a:extLst>
              <a:ext uri="{FF2B5EF4-FFF2-40B4-BE49-F238E27FC236}">
                <a16:creationId xmlns:a16="http://schemas.microsoft.com/office/drawing/2014/main" id="{E96A842F-03CC-48FB-8575-857177EB4F1C}"/>
              </a:ext>
            </a:extLst>
          </p:cNvPr>
          <p:cNvCxnSpPr>
            <a:stCxn id="12" idx="3"/>
            <a:endCxn id="13" idx="1"/>
          </p:cNvCxnSpPr>
          <p:nvPr/>
        </p:nvCxnSpPr>
        <p:spPr>
          <a:xfrm flipV="1">
            <a:off x="1781174" y="2950029"/>
            <a:ext cx="286903" cy="4789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CA9E8445-D7A0-4A05-BAD3-A91309722910}"/>
              </a:ext>
            </a:extLst>
          </p:cNvPr>
          <p:cNvCxnSpPr>
            <a:stCxn id="12" idx="3"/>
            <a:endCxn id="16" idx="1"/>
          </p:cNvCxnSpPr>
          <p:nvPr/>
        </p:nvCxnSpPr>
        <p:spPr>
          <a:xfrm flipV="1">
            <a:off x="1781174" y="1915886"/>
            <a:ext cx="286903" cy="1513114"/>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4102E6AC-A76C-40FF-A133-890C4DA25829}"/>
              </a:ext>
            </a:extLst>
          </p:cNvPr>
          <p:cNvCxnSpPr>
            <a:cxnSpLocks/>
            <a:stCxn id="12" idx="3"/>
            <a:endCxn id="14" idx="1"/>
          </p:cNvCxnSpPr>
          <p:nvPr/>
        </p:nvCxnSpPr>
        <p:spPr>
          <a:xfrm flipV="1">
            <a:off x="1781174" y="881743"/>
            <a:ext cx="286903" cy="2547257"/>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20665F20-74A3-4E92-895E-0D9016B328CA}"/>
              </a:ext>
            </a:extLst>
          </p:cNvPr>
          <p:cNvCxnSpPr>
            <a:cxnSpLocks/>
            <a:stCxn id="12" idx="3"/>
            <a:endCxn id="15" idx="1"/>
          </p:cNvCxnSpPr>
          <p:nvPr/>
        </p:nvCxnSpPr>
        <p:spPr>
          <a:xfrm>
            <a:off x="1781174" y="3429000"/>
            <a:ext cx="286903" cy="555172"/>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425775B1-D547-45A1-826C-67E0E7B209FF}"/>
              </a:ext>
            </a:extLst>
          </p:cNvPr>
          <p:cNvCxnSpPr>
            <a:cxnSpLocks/>
            <a:stCxn id="12" idx="3"/>
            <a:endCxn id="17" idx="1"/>
          </p:cNvCxnSpPr>
          <p:nvPr/>
        </p:nvCxnSpPr>
        <p:spPr>
          <a:xfrm>
            <a:off x="1781174" y="3429000"/>
            <a:ext cx="286903" cy="1589315"/>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8A529AB2-24AB-4CD2-9FDE-1280293DF75B}"/>
              </a:ext>
            </a:extLst>
          </p:cNvPr>
          <p:cNvCxnSpPr>
            <a:cxnSpLocks/>
            <a:stCxn id="12" idx="3"/>
            <a:endCxn id="18" idx="1"/>
          </p:cNvCxnSpPr>
          <p:nvPr/>
        </p:nvCxnSpPr>
        <p:spPr>
          <a:xfrm>
            <a:off x="1781174" y="3429000"/>
            <a:ext cx="286903" cy="2623458"/>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35" name="图片 34">
            <a:extLst>
              <a:ext uri="{FF2B5EF4-FFF2-40B4-BE49-F238E27FC236}">
                <a16:creationId xmlns:a16="http://schemas.microsoft.com/office/drawing/2014/main" id="{D44BF93E-CDF0-475E-965A-8832A99D32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5277" y="666069"/>
            <a:ext cx="2452535" cy="5872843"/>
          </a:xfrm>
          <a:prstGeom prst="rect">
            <a:avLst/>
          </a:prstGeom>
        </p:spPr>
      </p:pic>
      <p:sp>
        <p:nvSpPr>
          <p:cNvPr id="36" name="箭头: 右 35">
            <a:extLst>
              <a:ext uri="{FF2B5EF4-FFF2-40B4-BE49-F238E27FC236}">
                <a16:creationId xmlns:a16="http://schemas.microsoft.com/office/drawing/2014/main" id="{C071631E-5600-4A07-A026-E71FEB049150}"/>
              </a:ext>
            </a:extLst>
          </p:cNvPr>
          <p:cNvSpPr/>
          <p:nvPr/>
        </p:nvSpPr>
        <p:spPr>
          <a:xfrm>
            <a:off x="5085059" y="2810556"/>
            <a:ext cx="390525" cy="2789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文本框 36">
            <a:extLst>
              <a:ext uri="{FF2B5EF4-FFF2-40B4-BE49-F238E27FC236}">
                <a16:creationId xmlns:a16="http://schemas.microsoft.com/office/drawing/2014/main" id="{4C074D9B-1632-4110-87BD-C45C2A727722}"/>
              </a:ext>
            </a:extLst>
          </p:cNvPr>
          <p:cNvSpPr txBox="1"/>
          <p:nvPr/>
        </p:nvSpPr>
        <p:spPr>
          <a:xfrm>
            <a:off x="8111009" y="2549919"/>
            <a:ext cx="1723549"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同步辐射光源</a:t>
            </a:r>
          </a:p>
        </p:txBody>
      </p:sp>
      <p:sp>
        <p:nvSpPr>
          <p:cNvPr id="38" name="文本框 37">
            <a:extLst>
              <a:ext uri="{FF2B5EF4-FFF2-40B4-BE49-F238E27FC236}">
                <a16:creationId xmlns:a16="http://schemas.microsoft.com/office/drawing/2014/main" id="{DFD70856-4E4A-4DB4-84EE-0C947DF44D05}"/>
              </a:ext>
            </a:extLst>
          </p:cNvPr>
          <p:cNvSpPr txBox="1"/>
          <p:nvPr/>
        </p:nvSpPr>
        <p:spPr>
          <a:xfrm>
            <a:off x="8111009" y="3010463"/>
            <a:ext cx="1005403" cy="338554"/>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光通量高</a:t>
            </a:r>
          </a:p>
        </p:txBody>
      </p:sp>
      <p:sp>
        <p:nvSpPr>
          <p:cNvPr id="39" name="文本框 38">
            <a:extLst>
              <a:ext uri="{FF2B5EF4-FFF2-40B4-BE49-F238E27FC236}">
                <a16:creationId xmlns:a16="http://schemas.microsoft.com/office/drawing/2014/main" id="{A20014A5-E2CF-4456-A755-F56D4D25817F}"/>
              </a:ext>
            </a:extLst>
          </p:cNvPr>
          <p:cNvSpPr txBox="1"/>
          <p:nvPr/>
        </p:nvSpPr>
        <p:spPr>
          <a:xfrm>
            <a:off x="8111009" y="3409451"/>
            <a:ext cx="2791149" cy="584775"/>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从红外至硬</a:t>
            </a:r>
            <a:r>
              <a:rPr lang="en-US" altLang="zh-CN" sz="1600" b="1" dirty="0">
                <a:latin typeface="微软雅黑" panose="020B0503020204020204" pitchFamily="34" charset="-122"/>
                <a:ea typeface="微软雅黑" panose="020B0503020204020204" pitchFamily="34" charset="-122"/>
              </a:rPr>
              <a:t>X</a:t>
            </a:r>
            <a:r>
              <a:rPr lang="zh-CN" altLang="en-US" sz="1600" b="1" dirty="0">
                <a:latin typeface="微软雅黑" panose="020B0503020204020204" pitchFamily="34" charset="-122"/>
                <a:ea typeface="微软雅黑" panose="020B0503020204020204" pitchFamily="34" charset="-122"/>
              </a:rPr>
              <a:t>射线全光谱范围</a:t>
            </a:r>
            <a:endParaRPr lang="en-US" altLang="zh-CN" sz="1600" b="1" dirty="0">
              <a:latin typeface="微软雅黑" panose="020B0503020204020204" pitchFamily="34" charset="-122"/>
              <a:ea typeface="微软雅黑" panose="020B0503020204020204" pitchFamily="34" charset="-122"/>
            </a:endParaRPr>
          </a:p>
          <a:p>
            <a:r>
              <a:rPr lang="zh-CN" altLang="en-US" sz="1600" b="1" dirty="0">
                <a:latin typeface="微软雅黑" panose="020B0503020204020204" pitchFamily="34" charset="-122"/>
                <a:ea typeface="微软雅黑" panose="020B0503020204020204" pitchFamily="34" charset="-122"/>
              </a:rPr>
              <a:t>内均能实现高亮度微聚焦</a:t>
            </a:r>
          </a:p>
        </p:txBody>
      </p:sp>
      <p:sp>
        <p:nvSpPr>
          <p:cNvPr id="40" name="文本框 39">
            <a:extLst>
              <a:ext uri="{FF2B5EF4-FFF2-40B4-BE49-F238E27FC236}">
                <a16:creationId xmlns:a16="http://schemas.microsoft.com/office/drawing/2014/main" id="{62812FC2-E4D3-4804-9FF9-5B2B4801693F}"/>
              </a:ext>
            </a:extLst>
          </p:cNvPr>
          <p:cNvSpPr txBox="1"/>
          <p:nvPr/>
        </p:nvSpPr>
        <p:spPr>
          <a:xfrm>
            <a:off x="8111009" y="3994226"/>
            <a:ext cx="2236510" cy="338554"/>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提升表征的空间分辨率</a:t>
            </a:r>
          </a:p>
        </p:txBody>
      </p:sp>
      <p:sp>
        <p:nvSpPr>
          <p:cNvPr id="26" name="文本框 25">
            <a:extLst>
              <a:ext uri="{FF2B5EF4-FFF2-40B4-BE49-F238E27FC236}">
                <a16:creationId xmlns:a16="http://schemas.microsoft.com/office/drawing/2014/main" id="{F6B13FE3-67A2-467C-852F-56C94132110D}"/>
              </a:ext>
            </a:extLst>
          </p:cNvPr>
          <p:cNvSpPr txBox="1"/>
          <p:nvPr/>
        </p:nvSpPr>
        <p:spPr>
          <a:xfrm>
            <a:off x="0" y="0"/>
            <a:ext cx="4332886"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高通量材料实验</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表征技术</a:t>
            </a:r>
            <a:endParaRPr lang="zh-CN" altLang="en-US" sz="3200" b="1" dirty="0">
              <a:solidFill>
                <a:srgbClr val="4472C4"/>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65518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6349BEE8-04E9-45CD-8AD8-0990B83B0DF5}"/>
              </a:ext>
            </a:extLst>
          </p:cNvPr>
          <p:cNvSpPr>
            <a:spLocks noGrp="1"/>
          </p:cNvSpPr>
          <p:nvPr>
            <p:ph type="sldNum" sz="quarter" idx="12"/>
          </p:nvPr>
        </p:nvSpPr>
        <p:spPr/>
        <p:txBody>
          <a:bodyPr/>
          <a:lstStyle/>
          <a:p>
            <a:fld id="{188BBDFE-764C-42E2-AD11-850F38D3D522}" type="slidenum">
              <a:rPr lang="zh-CN" altLang="en-US" smtClean="0"/>
              <a:t>7</a:t>
            </a:fld>
            <a:endParaRPr lang="zh-CN" altLang="en-US"/>
          </a:p>
        </p:txBody>
      </p:sp>
      <p:sp>
        <p:nvSpPr>
          <p:cNvPr id="13" name="矩形: 圆角 12">
            <a:extLst>
              <a:ext uri="{FF2B5EF4-FFF2-40B4-BE49-F238E27FC236}">
                <a16:creationId xmlns:a16="http://schemas.microsoft.com/office/drawing/2014/main" id="{191A0BAE-BD76-4DDC-A350-A7115854F6B9}"/>
              </a:ext>
            </a:extLst>
          </p:cNvPr>
          <p:cNvSpPr/>
          <p:nvPr/>
        </p:nvSpPr>
        <p:spPr>
          <a:xfrm>
            <a:off x="95250" y="3088972"/>
            <a:ext cx="1315540" cy="680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高通量</a:t>
            </a:r>
            <a:endParaRPr lang="en-US" altLang="zh-CN" sz="2000" b="1" dirty="0">
              <a:solidFill>
                <a:schemeClr val="bg1"/>
              </a:solidFill>
            </a:endParaRPr>
          </a:p>
          <a:p>
            <a:pPr algn="ctr"/>
            <a:r>
              <a:rPr lang="zh-CN" altLang="en-US" sz="2000" b="1" dirty="0">
                <a:solidFill>
                  <a:schemeClr val="bg1"/>
                </a:solidFill>
              </a:rPr>
              <a:t>材料计算</a:t>
            </a:r>
          </a:p>
        </p:txBody>
      </p:sp>
      <p:sp>
        <p:nvSpPr>
          <p:cNvPr id="14" name="矩形: 圆角 13">
            <a:extLst>
              <a:ext uri="{FF2B5EF4-FFF2-40B4-BE49-F238E27FC236}">
                <a16:creationId xmlns:a16="http://schemas.microsoft.com/office/drawing/2014/main" id="{6BDB8F4C-4C2F-47EB-AD45-33E8478F36A0}"/>
              </a:ext>
            </a:extLst>
          </p:cNvPr>
          <p:cNvSpPr/>
          <p:nvPr/>
        </p:nvSpPr>
        <p:spPr>
          <a:xfrm>
            <a:off x="1788321" y="3677867"/>
            <a:ext cx="2337458" cy="669471"/>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第一性原理和</a:t>
            </a:r>
            <a:endParaRPr lang="en-US" altLang="zh-CN" b="1" dirty="0">
              <a:solidFill>
                <a:schemeClr val="bg1"/>
              </a:solidFill>
            </a:endParaRPr>
          </a:p>
          <a:p>
            <a:pPr algn="ctr"/>
            <a:r>
              <a:rPr lang="zh-CN" altLang="en-US" b="1" dirty="0">
                <a:solidFill>
                  <a:schemeClr val="bg1"/>
                </a:solidFill>
              </a:rPr>
              <a:t>分子动力学计算</a:t>
            </a:r>
          </a:p>
        </p:txBody>
      </p:sp>
      <p:sp>
        <p:nvSpPr>
          <p:cNvPr id="17" name="矩形: 圆角 16">
            <a:extLst>
              <a:ext uri="{FF2B5EF4-FFF2-40B4-BE49-F238E27FC236}">
                <a16:creationId xmlns:a16="http://schemas.microsoft.com/office/drawing/2014/main" id="{69806E26-EDCD-4638-B6A5-54AC1CCB3D97}"/>
              </a:ext>
            </a:extLst>
          </p:cNvPr>
          <p:cNvSpPr/>
          <p:nvPr/>
        </p:nvSpPr>
        <p:spPr>
          <a:xfrm>
            <a:off x="1787500" y="4833170"/>
            <a:ext cx="2339101" cy="669471"/>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力学性能预测和多尺度计算工具的集成</a:t>
            </a:r>
          </a:p>
        </p:txBody>
      </p:sp>
      <p:sp>
        <p:nvSpPr>
          <p:cNvPr id="18" name="矩形: 圆角 17">
            <a:extLst>
              <a:ext uri="{FF2B5EF4-FFF2-40B4-BE49-F238E27FC236}">
                <a16:creationId xmlns:a16="http://schemas.microsoft.com/office/drawing/2014/main" id="{E33C2E19-CF60-4B32-9DCC-9EDF6C9F2176}"/>
              </a:ext>
            </a:extLst>
          </p:cNvPr>
          <p:cNvSpPr/>
          <p:nvPr/>
        </p:nvSpPr>
        <p:spPr>
          <a:xfrm>
            <a:off x="2066493" y="1836910"/>
            <a:ext cx="1781114" cy="40011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CALPHAD</a:t>
            </a:r>
            <a:r>
              <a:rPr lang="zh-CN" altLang="en-US" b="1" dirty="0">
                <a:solidFill>
                  <a:schemeClr val="bg1"/>
                </a:solidFill>
              </a:rPr>
              <a:t>方法</a:t>
            </a:r>
          </a:p>
        </p:txBody>
      </p:sp>
      <p:sp>
        <p:nvSpPr>
          <p:cNvPr id="19" name="矩形: 圆角 18">
            <a:extLst>
              <a:ext uri="{FF2B5EF4-FFF2-40B4-BE49-F238E27FC236}">
                <a16:creationId xmlns:a16="http://schemas.microsoft.com/office/drawing/2014/main" id="{1E361CCD-2CDC-49C2-A158-914F0EE82682}"/>
              </a:ext>
            </a:extLst>
          </p:cNvPr>
          <p:cNvSpPr/>
          <p:nvPr/>
        </p:nvSpPr>
        <p:spPr>
          <a:xfrm>
            <a:off x="2066493" y="906768"/>
            <a:ext cx="1781114" cy="40011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显微组织预测</a:t>
            </a:r>
          </a:p>
        </p:txBody>
      </p:sp>
      <p:sp>
        <p:nvSpPr>
          <p:cNvPr id="20" name="矩形: 圆角 19">
            <a:extLst>
              <a:ext uri="{FF2B5EF4-FFF2-40B4-BE49-F238E27FC236}">
                <a16:creationId xmlns:a16="http://schemas.microsoft.com/office/drawing/2014/main" id="{52BB1D34-D769-48DE-81B3-D0A28B1DFA84}"/>
              </a:ext>
            </a:extLst>
          </p:cNvPr>
          <p:cNvSpPr/>
          <p:nvPr/>
        </p:nvSpPr>
        <p:spPr>
          <a:xfrm>
            <a:off x="2066493" y="2767052"/>
            <a:ext cx="1781114"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腐蚀性能预测</a:t>
            </a:r>
          </a:p>
        </p:txBody>
      </p:sp>
      <p:sp>
        <p:nvSpPr>
          <p:cNvPr id="21" name="矩形: 圆角 20">
            <a:extLst>
              <a:ext uri="{FF2B5EF4-FFF2-40B4-BE49-F238E27FC236}">
                <a16:creationId xmlns:a16="http://schemas.microsoft.com/office/drawing/2014/main" id="{8D09B4E4-1B52-40A9-B8ED-B078E6F6ABF5}"/>
              </a:ext>
            </a:extLst>
          </p:cNvPr>
          <p:cNvSpPr/>
          <p:nvPr/>
        </p:nvSpPr>
        <p:spPr>
          <a:xfrm>
            <a:off x="1787500" y="5988473"/>
            <a:ext cx="2339101" cy="40011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a:t>
            </a:r>
          </a:p>
        </p:txBody>
      </p:sp>
      <p:sp>
        <p:nvSpPr>
          <p:cNvPr id="23" name="矩形: 圆角 22">
            <a:extLst>
              <a:ext uri="{FF2B5EF4-FFF2-40B4-BE49-F238E27FC236}">
                <a16:creationId xmlns:a16="http://schemas.microsoft.com/office/drawing/2014/main" id="{5245EBBB-A796-4DB4-B017-72A99833E32D}"/>
              </a:ext>
            </a:extLst>
          </p:cNvPr>
          <p:cNvSpPr/>
          <p:nvPr/>
        </p:nvSpPr>
        <p:spPr>
          <a:xfrm>
            <a:off x="4360264" y="3198053"/>
            <a:ext cx="1157172"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大量数据</a:t>
            </a:r>
            <a:endParaRPr lang="en-US" altLang="zh-CN" b="1" dirty="0">
              <a:solidFill>
                <a:schemeClr val="bg1"/>
              </a:solidFill>
            </a:endParaRPr>
          </a:p>
        </p:txBody>
      </p:sp>
      <p:cxnSp>
        <p:nvCxnSpPr>
          <p:cNvPr id="25" name="直接箭头连接符 24">
            <a:extLst>
              <a:ext uri="{FF2B5EF4-FFF2-40B4-BE49-F238E27FC236}">
                <a16:creationId xmlns:a16="http://schemas.microsoft.com/office/drawing/2014/main" id="{70ED5DCB-C4DB-4E13-8875-379B08E19A3D}"/>
              </a:ext>
            </a:extLst>
          </p:cNvPr>
          <p:cNvCxnSpPr>
            <a:stCxn id="13" idx="3"/>
            <a:endCxn id="19" idx="1"/>
          </p:cNvCxnSpPr>
          <p:nvPr/>
        </p:nvCxnSpPr>
        <p:spPr>
          <a:xfrm flipV="1">
            <a:off x="1410790" y="1106823"/>
            <a:ext cx="655703" cy="2322177"/>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976D7792-B866-4CE5-8E50-E88209BF82F2}"/>
              </a:ext>
            </a:extLst>
          </p:cNvPr>
          <p:cNvCxnSpPr>
            <a:cxnSpLocks/>
            <a:stCxn id="13" idx="3"/>
            <a:endCxn id="18" idx="1"/>
          </p:cNvCxnSpPr>
          <p:nvPr/>
        </p:nvCxnSpPr>
        <p:spPr>
          <a:xfrm flipV="1">
            <a:off x="1410790" y="2036965"/>
            <a:ext cx="655703" cy="1392035"/>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882CB87F-75E2-40B4-B349-6CFDD6F3F2D1}"/>
              </a:ext>
            </a:extLst>
          </p:cNvPr>
          <p:cNvCxnSpPr>
            <a:cxnSpLocks/>
            <a:stCxn id="13" idx="3"/>
            <a:endCxn id="20" idx="1"/>
          </p:cNvCxnSpPr>
          <p:nvPr/>
        </p:nvCxnSpPr>
        <p:spPr>
          <a:xfrm flipV="1">
            <a:off x="1410790" y="2967107"/>
            <a:ext cx="655703" cy="4618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32">
            <a:extLst>
              <a:ext uri="{FF2B5EF4-FFF2-40B4-BE49-F238E27FC236}">
                <a16:creationId xmlns:a16="http://schemas.microsoft.com/office/drawing/2014/main" id="{B114C542-62EA-483D-9A90-10E51EC5B8C4}"/>
              </a:ext>
            </a:extLst>
          </p:cNvPr>
          <p:cNvCxnSpPr>
            <a:cxnSpLocks/>
            <a:stCxn id="13" idx="3"/>
            <a:endCxn id="14" idx="1"/>
          </p:cNvCxnSpPr>
          <p:nvPr/>
        </p:nvCxnSpPr>
        <p:spPr>
          <a:xfrm>
            <a:off x="1410790" y="3429000"/>
            <a:ext cx="377531" cy="583603"/>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C7F54851-C225-44C1-B6C7-242F0E25E629}"/>
              </a:ext>
            </a:extLst>
          </p:cNvPr>
          <p:cNvCxnSpPr>
            <a:cxnSpLocks/>
            <a:stCxn id="13" idx="3"/>
            <a:endCxn id="17" idx="1"/>
          </p:cNvCxnSpPr>
          <p:nvPr/>
        </p:nvCxnSpPr>
        <p:spPr>
          <a:xfrm>
            <a:off x="1410790" y="3429000"/>
            <a:ext cx="376710" cy="1738906"/>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9C8AEBC7-F749-4DC5-9874-331C03E5CC84}"/>
              </a:ext>
            </a:extLst>
          </p:cNvPr>
          <p:cNvCxnSpPr>
            <a:cxnSpLocks/>
            <a:stCxn id="13" idx="3"/>
            <a:endCxn id="21" idx="1"/>
          </p:cNvCxnSpPr>
          <p:nvPr/>
        </p:nvCxnSpPr>
        <p:spPr>
          <a:xfrm>
            <a:off x="1410790" y="3429000"/>
            <a:ext cx="376710" cy="2759528"/>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449DA76D-91F5-42EC-99BB-59045D587278}"/>
              </a:ext>
            </a:extLst>
          </p:cNvPr>
          <p:cNvCxnSpPr>
            <a:cxnSpLocks/>
            <a:stCxn id="21" idx="3"/>
            <a:endCxn id="23" idx="1"/>
          </p:cNvCxnSpPr>
          <p:nvPr/>
        </p:nvCxnSpPr>
        <p:spPr>
          <a:xfrm flipV="1">
            <a:off x="4126601" y="3398108"/>
            <a:ext cx="233663" cy="2790420"/>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接箭头连接符 66">
            <a:extLst>
              <a:ext uri="{FF2B5EF4-FFF2-40B4-BE49-F238E27FC236}">
                <a16:creationId xmlns:a16="http://schemas.microsoft.com/office/drawing/2014/main" id="{FEB6228E-95FF-4152-AE19-3BC287ACE501}"/>
              </a:ext>
            </a:extLst>
          </p:cNvPr>
          <p:cNvCxnSpPr>
            <a:cxnSpLocks/>
            <a:stCxn id="17" idx="3"/>
            <a:endCxn id="23" idx="1"/>
          </p:cNvCxnSpPr>
          <p:nvPr/>
        </p:nvCxnSpPr>
        <p:spPr>
          <a:xfrm flipV="1">
            <a:off x="4126601" y="3398108"/>
            <a:ext cx="233663" cy="1769798"/>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69">
            <a:extLst>
              <a:ext uri="{FF2B5EF4-FFF2-40B4-BE49-F238E27FC236}">
                <a16:creationId xmlns:a16="http://schemas.microsoft.com/office/drawing/2014/main" id="{8E681D99-51F5-4BCE-B1DD-D5349465F3D1}"/>
              </a:ext>
            </a:extLst>
          </p:cNvPr>
          <p:cNvCxnSpPr>
            <a:cxnSpLocks/>
            <a:stCxn id="14" idx="3"/>
            <a:endCxn id="23" idx="1"/>
          </p:cNvCxnSpPr>
          <p:nvPr/>
        </p:nvCxnSpPr>
        <p:spPr>
          <a:xfrm flipV="1">
            <a:off x="4125779" y="3398108"/>
            <a:ext cx="234485" cy="614495"/>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72">
            <a:extLst>
              <a:ext uri="{FF2B5EF4-FFF2-40B4-BE49-F238E27FC236}">
                <a16:creationId xmlns:a16="http://schemas.microsoft.com/office/drawing/2014/main" id="{8D03D6E7-95C4-4A0F-8E5C-D724E55EEC25}"/>
              </a:ext>
            </a:extLst>
          </p:cNvPr>
          <p:cNvCxnSpPr>
            <a:cxnSpLocks/>
            <a:stCxn id="20" idx="3"/>
            <a:endCxn id="23" idx="1"/>
          </p:cNvCxnSpPr>
          <p:nvPr/>
        </p:nvCxnSpPr>
        <p:spPr>
          <a:xfrm>
            <a:off x="3847607" y="2967107"/>
            <a:ext cx="512657" cy="4310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1C859FC9-2848-4772-9F4B-34BBA0A7CE11}"/>
              </a:ext>
            </a:extLst>
          </p:cNvPr>
          <p:cNvCxnSpPr>
            <a:cxnSpLocks/>
            <a:stCxn id="18" idx="3"/>
            <a:endCxn id="23" idx="1"/>
          </p:cNvCxnSpPr>
          <p:nvPr/>
        </p:nvCxnSpPr>
        <p:spPr>
          <a:xfrm>
            <a:off x="3847607" y="2036965"/>
            <a:ext cx="512657" cy="1361143"/>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78">
            <a:extLst>
              <a:ext uri="{FF2B5EF4-FFF2-40B4-BE49-F238E27FC236}">
                <a16:creationId xmlns:a16="http://schemas.microsoft.com/office/drawing/2014/main" id="{A9504D73-9C1F-4002-B9EC-8738755CFE33}"/>
              </a:ext>
            </a:extLst>
          </p:cNvPr>
          <p:cNvCxnSpPr>
            <a:cxnSpLocks/>
            <a:stCxn id="19" idx="3"/>
            <a:endCxn id="23" idx="1"/>
          </p:cNvCxnSpPr>
          <p:nvPr/>
        </p:nvCxnSpPr>
        <p:spPr>
          <a:xfrm>
            <a:off x="3847607" y="1106823"/>
            <a:ext cx="512657" cy="2291285"/>
          </a:xfrm>
          <a:prstGeom prst="straightConnector1">
            <a:avLst/>
          </a:prstGeom>
          <a:ln>
            <a:solidFill>
              <a:srgbClr val="F4B183"/>
            </a:solidFill>
            <a:tailEnd type="triangle"/>
          </a:ln>
        </p:spPr>
        <p:style>
          <a:lnRef idx="1">
            <a:schemeClr val="accent1"/>
          </a:lnRef>
          <a:fillRef idx="0">
            <a:schemeClr val="accent1"/>
          </a:fillRef>
          <a:effectRef idx="0">
            <a:schemeClr val="accent1"/>
          </a:effectRef>
          <a:fontRef idx="minor">
            <a:schemeClr val="tx1"/>
          </a:fontRef>
        </p:style>
      </p:cxnSp>
      <p:pic>
        <p:nvPicPr>
          <p:cNvPr id="97" name="图片 96">
            <a:extLst>
              <a:ext uri="{FF2B5EF4-FFF2-40B4-BE49-F238E27FC236}">
                <a16:creationId xmlns:a16="http://schemas.microsoft.com/office/drawing/2014/main" id="{A2C2810E-C6B0-4230-B1B9-5D79D05643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5500" y="4760545"/>
            <a:ext cx="674989" cy="1490039"/>
          </a:xfrm>
          <a:prstGeom prst="rect">
            <a:avLst/>
          </a:prstGeom>
        </p:spPr>
      </p:pic>
      <p:pic>
        <p:nvPicPr>
          <p:cNvPr id="99" name="图片 98">
            <a:extLst>
              <a:ext uri="{FF2B5EF4-FFF2-40B4-BE49-F238E27FC236}">
                <a16:creationId xmlns:a16="http://schemas.microsoft.com/office/drawing/2014/main" id="{EA4EDA86-CECC-4DB0-AD03-B417CCA387FC}"/>
              </a:ext>
            </a:extLst>
          </p:cNvPr>
          <p:cNvPicPr>
            <a:picLocks noChangeAspect="1"/>
          </p:cNvPicPr>
          <p:nvPr/>
        </p:nvPicPr>
        <p:blipFill rotWithShape="1">
          <a:blip r:embed="rId3">
            <a:extLst>
              <a:ext uri="{28A0092B-C50C-407E-A947-70E740481C1C}">
                <a14:useLocalDpi xmlns:a14="http://schemas.microsoft.com/office/drawing/2010/main" val="0"/>
              </a:ext>
            </a:extLst>
          </a:blip>
          <a:srcRect t="1458" b="3470"/>
          <a:stretch/>
        </p:blipFill>
        <p:spPr>
          <a:xfrm>
            <a:off x="6946547" y="2740963"/>
            <a:ext cx="707044" cy="1344419"/>
          </a:xfrm>
          <a:prstGeom prst="rect">
            <a:avLst/>
          </a:prstGeom>
        </p:spPr>
      </p:pic>
      <p:pic>
        <p:nvPicPr>
          <p:cNvPr id="107" name="图片 106">
            <a:extLst>
              <a:ext uri="{FF2B5EF4-FFF2-40B4-BE49-F238E27FC236}">
                <a16:creationId xmlns:a16="http://schemas.microsoft.com/office/drawing/2014/main" id="{4A68ABFF-006E-4E16-9DED-413851989306}"/>
              </a:ext>
            </a:extLst>
          </p:cNvPr>
          <p:cNvPicPr>
            <a:picLocks noChangeAspect="1"/>
          </p:cNvPicPr>
          <p:nvPr/>
        </p:nvPicPr>
        <p:blipFill rotWithShape="1">
          <a:blip r:embed="rId4">
            <a:extLst>
              <a:ext uri="{28A0092B-C50C-407E-A947-70E740481C1C}">
                <a14:useLocalDpi xmlns:a14="http://schemas.microsoft.com/office/drawing/2010/main" val="0"/>
              </a:ext>
            </a:extLst>
          </a:blip>
          <a:srcRect r="25901"/>
          <a:stretch/>
        </p:blipFill>
        <p:spPr>
          <a:xfrm>
            <a:off x="6632907" y="394434"/>
            <a:ext cx="1240176" cy="1338933"/>
          </a:xfrm>
          <a:prstGeom prst="rect">
            <a:avLst/>
          </a:prstGeom>
        </p:spPr>
      </p:pic>
      <p:sp>
        <p:nvSpPr>
          <p:cNvPr id="108" name="箭头: 右 107">
            <a:extLst>
              <a:ext uri="{FF2B5EF4-FFF2-40B4-BE49-F238E27FC236}">
                <a16:creationId xmlns:a16="http://schemas.microsoft.com/office/drawing/2014/main" id="{701A0C40-EADF-48FE-9356-ADB00E2987B7}"/>
              </a:ext>
            </a:extLst>
          </p:cNvPr>
          <p:cNvSpPr/>
          <p:nvPr/>
        </p:nvSpPr>
        <p:spPr>
          <a:xfrm>
            <a:off x="5465226" y="3284982"/>
            <a:ext cx="1352302" cy="200304"/>
          </a:xfrm>
          <a:prstGeom prst="rightArrow">
            <a:avLst/>
          </a:prstGeom>
          <a:solidFill>
            <a:schemeClr val="bg1">
              <a:lumMod val="7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9" name="箭头: 右 108">
            <a:extLst>
              <a:ext uri="{FF2B5EF4-FFF2-40B4-BE49-F238E27FC236}">
                <a16:creationId xmlns:a16="http://schemas.microsoft.com/office/drawing/2014/main" id="{FBBCF170-FEF4-418D-86F6-659CE5CB10EC}"/>
              </a:ext>
            </a:extLst>
          </p:cNvPr>
          <p:cNvSpPr/>
          <p:nvPr/>
        </p:nvSpPr>
        <p:spPr>
          <a:xfrm rot="18665138">
            <a:off x="5165223" y="2403822"/>
            <a:ext cx="1952309" cy="230439"/>
          </a:xfrm>
          <a:prstGeom prst="rightArrow">
            <a:avLst/>
          </a:prstGeom>
          <a:solidFill>
            <a:schemeClr val="bg1">
              <a:lumMod val="7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0" name="文本框 109">
            <a:extLst>
              <a:ext uri="{FF2B5EF4-FFF2-40B4-BE49-F238E27FC236}">
                <a16:creationId xmlns:a16="http://schemas.microsoft.com/office/drawing/2014/main" id="{931AE2BD-8AA9-4222-A4DA-3120817BF28B}"/>
              </a:ext>
            </a:extLst>
          </p:cNvPr>
          <p:cNvSpPr txBox="1"/>
          <p:nvPr/>
        </p:nvSpPr>
        <p:spPr>
          <a:xfrm rot="18639833">
            <a:off x="5246222" y="2369198"/>
            <a:ext cx="1261884" cy="307777"/>
          </a:xfrm>
          <a:prstGeom prst="rect">
            <a:avLst/>
          </a:prstGeom>
          <a:noFill/>
        </p:spPr>
        <p:txBody>
          <a:bodyPr wrap="none" rtlCol="0">
            <a:spAutoFit/>
          </a:bodyPr>
          <a:lstStyle/>
          <a:p>
            <a:pPr algn="l"/>
            <a:r>
              <a:rPr lang="zh-CN" altLang="en-US" sz="1400" b="1" dirty="0">
                <a:solidFill>
                  <a:srgbClr val="FF0000"/>
                </a:solidFill>
                <a:latin typeface="微软雅黑" panose="020B0503020204020204" pitchFamily="34" charset="-122"/>
                <a:ea typeface="微软雅黑" panose="020B0503020204020204" pitchFamily="34" charset="-122"/>
              </a:rPr>
              <a:t>清楚</a:t>
            </a:r>
            <a:r>
              <a:rPr lang="zh-CN" altLang="en-US" sz="1400" dirty="0">
                <a:latin typeface="微软雅黑" panose="020B0503020204020204" pitchFamily="34" charset="-122"/>
                <a:ea typeface="微软雅黑" panose="020B0503020204020204" pitchFamily="34" charset="-122"/>
              </a:rPr>
              <a:t>问题背景</a:t>
            </a:r>
          </a:p>
        </p:txBody>
      </p:sp>
      <p:sp>
        <p:nvSpPr>
          <p:cNvPr id="111" name="文本框 110">
            <a:extLst>
              <a:ext uri="{FF2B5EF4-FFF2-40B4-BE49-F238E27FC236}">
                <a16:creationId xmlns:a16="http://schemas.microsoft.com/office/drawing/2014/main" id="{9B4F02A0-63FB-4BDF-AA58-12AE9725AE98}"/>
              </a:ext>
            </a:extLst>
          </p:cNvPr>
          <p:cNvSpPr txBox="1"/>
          <p:nvPr/>
        </p:nvSpPr>
        <p:spPr>
          <a:xfrm>
            <a:off x="5557337" y="3069724"/>
            <a:ext cx="1620957" cy="307777"/>
          </a:xfrm>
          <a:prstGeom prst="rect">
            <a:avLst/>
          </a:prstGeom>
          <a:noFill/>
        </p:spPr>
        <p:txBody>
          <a:bodyPr wrap="none" rtlCol="0">
            <a:spAutoFit/>
          </a:bodyPr>
          <a:lstStyle/>
          <a:p>
            <a:pPr algn="l"/>
            <a:r>
              <a:rPr lang="zh-CN" altLang="en-US" sz="1400" b="1" dirty="0">
                <a:solidFill>
                  <a:srgbClr val="FF0000"/>
                </a:solidFill>
                <a:latin typeface="微软雅黑" panose="020B0503020204020204" pitchFamily="34" charset="-122"/>
                <a:ea typeface="微软雅黑" panose="020B0503020204020204" pitchFamily="34" charset="-122"/>
              </a:rPr>
              <a:t>不甚清楚</a:t>
            </a:r>
            <a:r>
              <a:rPr lang="zh-CN" altLang="en-US" sz="1400" dirty="0">
                <a:latin typeface="微软雅黑" panose="020B0503020204020204" pitchFamily="34" charset="-122"/>
                <a:ea typeface="微软雅黑" panose="020B0503020204020204" pitchFamily="34" charset="-122"/>
              </a:rPr>
              <a:t>问题背景</a:t>
            </a:r>
          </a:p>
        </p:txBody>
      </p:sp>
      <p:sp>
        <p:nvSpPr>
          <p:cNvPr id="112" name="箭头: 右 111">
            <a:extLst>
              <a:ext uri="{FF2B5EF4-FFF2-40B4-BE49-F238E27FC236}">
                <a16:creationId xmlns:a16="http://schemas.microsoft.com/office/drawing/2014/main" id="{E6D94329-1483-43DE-BB81-8F3B1809318A}"/>
              </a:ext>
            </a:extLst>
          </p:cNvPr>
          <p:cNvSpPr/>
          <p:nvPr/>
        </p:nvSpPr>
        <p:spPr>
          <a:xfrm rot="2932778">
            <a:off x="5094637" y="4207561"/>
            <a:ext cx="2065353" cy="2505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3" name="文本框 112">
            <a:extLst>
              <a:ext uri="{FF2B5EF4-FFF2-40B4-BE49-F238E27FC236}">
                <a16:creationId xmlns:a16="http://schemas.microsoft.com/office/drawing/2014/main" id="{C55561AE-B70B-4599-8CC9-A1AC8C6BD594}"/>
              </a:ext>
            </a:extLst>
          </p:cNvPr>
          <p:cNvSpPr txBox="1"/>
          <p:nvPr/>
        </p:nvSpPr>
        <p:spPr>
          <a:xfrm rot="3036730">
            <a:off x="5418476" y="4069285"/>
            <a:ext cx="1620957" cy="307777"/>
          </a:xfrm>
          <a:prstGeom prst="rect">
            <a:avLst/>
          </a:prstGeom>
          <a:noFill/>
        </p:spPr>
        <p:txBody>
          <a:bodyPr wrap="none" rtlCol="0">
            <a:spAutoFit/>
          </a:bodyPr>
          <a:lstStyle/>
          <a:p>
            <a:r>
              <a:rPr lang="zh-CN" altLang="en-US" sz="1400" b="1" dirty="0">
                <a:solidFill>
                  <a:srgbClr val="FF0000"/>
                </a:solidFill>
                <a:latin typeface="微软雅黑" panose="020B0503020204020204" pitchFamily="34" charset="-122"/>
                <a:ea typeface="微软雅黑" panose="020B0503020204020204" pitchFamily="34" charset="-122"/>
              </a:rPr>
              <a:t>不甚清楚</a:t>
            </a:r>
            <a:r>
              <a:rPr lang="zh-CN" altLang="en-US" sz="1400" dirty="0">
                <a:latin typeface="微软雅黑" panose="020B0503020204020204" pitchFamily="34" charset="-122"/>
                <a:ea typeface="微软雅黑" panose="020B0503020204020204" pitchFamily="34" charset="-122"/>
              </a:rPr>
              <a:t>问题背景</a:t>
            </a:r>
          </a:p>
        </p:txBody>
      </p:sp>
      <p:sp>
        <p:nvSpPr>
          <p:cNvPr id="114" name="矩形: 圆角 113">
            <a:extLst>
              <a:ext uri="{FF2B5EF4-FFF2-40B4-BE49-F238E27FC236}">
                <a16:creationId xmlns:a16="http://schemas.microsoft.com/office/drawing/2014/main" id="{CEECAE59-731A-4AC5-9F3C-42885CBE55E8}"/>
              </a:ext>
            </a:extLst>
          </p:cNvPr>
          <p:cNvSpPr/>
          <p:nvPr/>
        </p:nvSpPr>
        <p:spPr>
          <a:xfrm>
            <a:off x="6869738" y="6250584"/>
            <a:ext cx="1150423"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机器学习</a:t>
            </a:r>
            <a:endParaRPr lang="en-US" altLang="zh-CN" b="1" dirty="0">
              <a:solidFill>
                <a:schemeClr val="bg1"/>
              </a:solidFill>
            </a:endParaRPr>
          </a:p>
        </p:txBody>
      </p:sp>
      <p:sp>
        <p:nvSpPr>
          <p:cNvPr id="116" name="文本框 115">
            <a:extLst>
              <a:ext uri="{FF2B5EF4-FFF2-40B4-BE49-F238E27FC236}">
                <a16:creationId xmlns:a16="http://schemas.microsoft.com/office/drawing/2014/main" id="{3E79DEA7-848D-4EA4-ACAE-07A0E57F52DD}"/>
              </a:ext>
            </a:extLst>
          </p:cNvPr>
          <p:cNvSpPr txBox="1"/>
          <p:nvPr/>
        </p:nvSpPr>
        <p:spPr>
          <a:xfrm>
            <a:off x="8375570" y="261610"/>
            <a:ext cx="2525050" cy="1384995"/>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逐步筛选：</a:t>
            </a:r>
            <a:endParaRPr lang="en-US" altLang="zh-CN" sz="20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反应</a:t>
            </a:r>
            <a:r>
              <a:rPr lang="en-US" altLang="zh-CN" sz="1600" dirty="0">
                <a:latin typeface="微软雅黑" panose="020B0503020204020204" pitchFamily="34" charset="-122"/>
                <a:ea typeface="微软雅黑" panose="020B0503020204020204" pitchFamily="34" charset="-122"/>
              </a:rPr>
              <a:t>Gibbs</a:t>
            </a:r>
            <a:r>
              <a:rPr lang="zh-CN" altLang="en-US" sz="1600" dirty="0">
                <a:latin typeface="微软雅黑" panose="020B0503020204020204" pitchFamily="34" charset="-122"/>
                <a:ea typeface="微软雅黑" panose="020B0503020204020204" pitchFamily="34" charset="-122"/>
              </a:rPr>
              <a:t>自由能</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元素是否有毒</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化合物是否有条件制备</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en-US" altLang="zh-CN" sz="1600" dirty="0">
                <a:latin typeface="微软雅黑" panose="020B0503020204020204" pitchFamily="34" charset="-122"/>
                <a:ea typeface="微软雅黑" panose="020B0503020204020204" pitchFamily="34" charset="-122"/>
              </a:rPr>
              <a:t>…</a:t>
            </a:r>
            <a:endParaRPr lang="zh-CN" altLang="en-US" sz="1600" dirty="0">
              <a:latin typeface="微软雅黑" panose="020B0503020204020204" pitchFamily="34" charset="-122"/>
              <a:ea typeface="微软雅黑" panose="020B0503020204020204" pitchFamily="34" charset="-122"/>
            </a:endParaRPr>
          </a:p>
        </p:txBody>
      </p:sp>
      <p:sp>
        <p:nvSpPr>
          <p:cNvPr id="117" name="矩形: 圆角 116">
            <a:extLst>
              <a:ext uri="{FF2B5EF4-FFF2-40B4-BE49-F238E27FC236}">
                <a16:creationId xmlns:a16="http://schemas.microsoft.com/office/drawing/2014/main" id="{79C3FB8E-3EF9-4CA0-AA0A-610CD9460CA6}"/>
              </a:ext>
            </a:extLst>
          </p:cNvPr>
          <p:cNvSpPr/>
          <p:nvPr/>
        </p:nvSpPr>
        <p:spPr>
          <a:xfrm>
            <a:off x="6879022" y="1776958"/>
            <a:ext cx="1150423" cy="400110"/>
          </a:xfrm>
          <a:prstGeom prst="roundRect">
            <a:avLst/>
          </a:prstGeom>
          <a:solidFill>
            <a:schemeClr val="bg1">
              <a:lumMod val="7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科研人员</a:t>
            </a:r>
            <a:endParaRPr lang="en-US" altLang="zh-CN" b="1" dirty="0">
              <a:solidFill>
                <a:schemeClr val="bg1"/>
              </a:solidFill>
            </a:endParaRPr>
          </a:p>
        </p:txBody>
      </p:sp>
      <p:sp>
        <p:nvSpPr>
          <p:cNvPr id="118" name="矩形: 圆角 117">
            <a:extLst>
              <a:ext uri="{FF2B5EF4-FFF2-40B4-BE49-F238E27FC236}">
                <a16:creationId xmlns:a16="http://schemas.microsoft.com/office/drawing/2014/main" id="{C3BC5DB4-3BF2-4C1A-9FAF-42A4BAE2AB35}"/>
              </a:ext>
            </a:extLst>
          </p:cNvPr>
          <p:cNvSpPr/>
          <p:nvPr/>
        </p:nvSpPr>
        <p:spPr>
          <a:xfrm>
            <a:off x="6869737" y="4080445"/>
            <a:ext cx="1150423" cy="400110"/>
          </a:xfrm>
          <a:prstGeom prst="roundRect">
            <a:avLst/>
          </a:prstGeom>
          <a:solidFill>
            <a:schemeClr val="bg1">
              <a:lumMod val="7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无关人员</a:t>
            </a:r>
            <a:endParaRPr lang="en-US" altLang="zh-CN" b="1" dirty="0">
              <a:solidFill>
                <a:schemeClr val="bg1"/>
              </a:solidFill>
            </a:endParaRPr>
          </a:p>
        </p:txBody>
      </p:sp>
      <p:sp>
        <p:nvSpPr>
          <p:cNvPr id="119" name="文本框 118">
            <a:extLst>
              <a:ext uri="{FF2B5EF4-FFF2-40B4-BE49-F238E27FC236}">
                <a16:creationId xmlns:a16="http://schemas.microsoft.com/office/drawing/2014/main" id="{69CDE248-14A0-4051-B41E-55F7C9A63F7F}"/>
              </a:ext>
            </a:extLst>
          </p:cNvPr>
          <p:cNvSpPr txBox="1"/>
          <p:nvPr/>
        </p:nvSpPr>
        <p:spPr>
          <a:xfrm>
            <a:off x="8375570" y="2732982"/>
            <a:ext cx="121058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无从下手</a:t>
            </a:r>
            <a:endParaRPr lang="zh-CN" altLang="en-US" sz="1600" dirty="0">
              <a:latin typeface="微软雅黑" panose="020B0503020204020204" pitchFamily="34" charset="-122"/>
              <a:ea typeface="微软雅黑" panose="020B0503020204020204" pitchFamily="34" charset="-122"/>
            </a:endParaRPr>
          </a:p>
        </p:txBody>
      </p:sp>
      <p:sp>
        <p:nvSpPr>
          <p:cNvPr id="120" name="文本框 119">
            <a:extLst>
              <a:ext uri="{FF2B5EF4-FFF2-40B4-BE49-F238E27FC236}">
                <a16:creationId xmlns:a16="http://schemas.microsoft.com/office/drawing/2014/main" id="{172F3C14-1734-4FD5-B7EF-DDCFD32C194B}"/>
              </a:ext>
            </a:extLst>
          </p:cNvPr>
          <p:cNvSpPr txBox="1"/>
          <p:nvPr/>
        </p:nvSpPr>
        <p:spPr>
          <a:xfrm>
            <a:off x="8375569" y="4933254"/>
            <a:ext cx="3250373" cy="707886"/>
          </a:xfrm>
          <a:prstGeom prst="rect">
            <a:avLst/>
          </a:prstGeom>
          <a:noFill/>
        </p:spPr>
        <p:txBody>
          <a:bodyPr wrap="square" rtlCol="0">
            <a:spAutoFit/>
          </a:bodyPr>
          <a:lstStyle/>
          <a:p>
            <a:pPr algn="l"/>
            <a:r>
              <a:rPr lang="zh-CN" altLang="en-US" sz="2000" dirty="0">
                <a:latin typeface="微软雅黑" panose="020B0503020204020204" pitchFamily="34" charset="-122"/>
                <a:ea typeface="微软雅黑" panose="020B0503020204020204" pitchFamily="34" charset="-122"/>
              </a:rPr>
              <a:t>通过机器“学习”，从数据自身中寻找数据</a:t>
            </a:r>
            <a:r>
              <a:rPr lang="zh-CN" altLang="en-US" sz="2000" b="1" dirty="0">
                <a:solidFill>
                  <a:srgbClr val="FF0000"/>
                </a:solidFill>
                <a:latin typeface="微软雅黑" panose="020B0503020204020204" pitchFamily="34" charset="-122"/>
                <a:ea typeface="微软雅黑" panose="020B0503020204020204" pitchFamily="34" charset="-122"/>
              </a:rPr>
              <a:t>关联</a:t>
            </a:r>
            <a:r>
              <a:rPr lang="zh-CN" altLang="en-US" sz="2000" dirty="0">
                <a:latin typeface="微软雅黑" panose="020B0503020204020204" pitchFamily="34" charset="-122"/>
                <a:ea typeface="微软雅黑" panose="020B0503020204020204" pitchFamily="34" charset="-122"/>
              </a:rPr>
              <a:t>或</a:t>
            </a:r>
            <a:r>
              <a:rPr lang="zh-CN" altLang="en-US" sz="2000" b="1" dirty="0">
                <a:solidFill>
                  <a:srgbClr val="FF0000"/>
                </a:solidFill>
                <a:latin typeface="微软雅黑" panose="020B0503020204020204" pitchFamily="34" charset="-122"/>
                <a:ea typeface="微软雅黑" panose="020B0503020204020204" pitchFamily="34" charset="-122"/>
              </a:rPr>
              <a:t>规律</a:t>
            </a:r>
          </a:p>
        </p:txBody>
      </p:sp>
      <p:pic>
        <p:nvPicPr>
          <p:cNvPr id="124" name="图片 123">
            <a:extLst>
              <a:ext uri="{FF2B5EF4-FFF2-40B4-BE49-F238E27FC236}">
                <a16:creationId xmlns:a16="http://schemas.microsoft.com/office/drawing/2014/main" id="{794A19EF-94F1-47CA-BEC8-DFCD010799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37073" y="2165197"/>
            <a:ext cx="1009052" cy="1009052"/>
          </a:xfrm>
          <a:prstGeom prst="rect">
            <a:avLst/>
          </a:prstGeom>
        </p:spPr>
      </p:pic>
      <p:sp>
        <p:nvSpPr>
          <p:cNvPr id="42" name="文本框 41">
            <a:extLst>
              <a:ext uri="{FF2B5EF4-FFF2-40B4-BE49-F238E27FC236}">
                <a16:creationId xmlns:a16="http://schemas.microsoft.com/office/drawing/2014/main" id="{D9316DED-787B-4E25-89F9-64F27170E6D2}"/>
              </a:ext>
            </a:extLst>
          </p:cNvPr>
          <p:cNvSpPr txBox="1"/>
          <p:nvPr/>
        </p:nvSpPr>
        <p:spPr>
          <a:xfrm>
            <a:off x="0" y="0"/>
            <a:ext cx="4332886" cy="523220"/>
          </a:xfrm>
          <a:prstGeom prst="rect">
            <a:avLst/>
          </a:prstGeom>
          <a:noFill/>
        </p:spPr>
        <p:txBody>
          <a:bodyPr wrap="square" rtlCol="0">
            <a:spAutoFit/>
          </a:bodyPr>
          <a:lstStyle/>
          <a:p>
            <a:r>
              <a:rPr lang="zh-CN" altLang="en-US" sz="2800" b="1" dirty="0">
                <a:solidFill>
                  <a:srgbClr val="4472C4"/>
                </a:solidFill>
                <a:latin typeface="微软雅黑" panose="020B0503020204020204" pitchFamily="34" charset="-122"/>
                <a:ea typeface="微软雅黑" panose="020B0503020204020204" pitchFamily="34" charset="-122"/>
              </a:rPr>
              <a:t>高通量材料表征技术计算</a:t>
            </a:r>
            <a:endParaRPr lang="zh-CN" altLang="en-US" sz="3200" b="1" dirty="0">
              <a:solidFill>
                <a:srgbClr val="4472C4"/>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42374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14" name="组合 13">
            <a:extLst>
              <a:ext uri="{FF2B5EF4-FFF2-40B4-BE49-F238E27FC236}">
                <a16:creationId xmlns:a16="http://schemas.microsoft.com/office/drawing/2014/main" id="{53DD95FD-1F87-40C8-B6B5-258CAE4F799C}"/>
              </a:ext>
            </a:extLst>
          </p:cNvPr>
          <p:cNvGrpSpPr/>
          <p:nvPr/>
        </p:nvGrpSpPr>
        <p:grpSpPr>
          <a:xfrm>
            <a:off x="3583774" y="4943899"/>
            <a:ext cx="5024452" cy="830997"/>
            <a:chOff x="2960915" y="725714"/>
            <a:chExt cx="5024452" cy="830997"/>
          </a:xfrm>
        </p:grpSpPr>
        <p:sp>
          <p:nvSpPr>
            <p:cNvPr id="15" name="文本框 14">
              <a:extLst>
                <a:ext uri="{FF2B5EF4-FFF2-40B4-BE49-F238E27FC236}">
                  <a16:creationId xmlns:a16="http://schemas.microsoft.com/office/drawing/2014/main" id="{56A84203-57EB-485E-8D59-0D49FB9C5465}"/>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C6342030-FBA4-477F-B3C4-A059097B3CCB}"/>
                </a:ext>
              </a:extLst>
            </p:cNvPr>
            <p:cNvSpPr txBox="1"/>
            <p:nvPr/>
          </p:nvSpPr>
          <p:spPr>
            <a:xfrm>
              <a:off x="3905404" y="818046"/>
              <a:ext cx="4079963"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机器学习</a:t>
              </a:r>
            </a:p>
          </p:txBody>
        </p:sp>
      </p:grpSp>
      <p:sp>
        <p:nvSpPr>
          <p:cNvPr id="8" name="灯片编号占位符 7">
            <a:extLst>
              <a:ext uri="{FF2B5EF4-FFF2-40B4-BE49-F238E27FC236}">
                <a16:creationId xmlns:a16="http://schemas.microsoft.com/office/drawing/2014/main" id="{4E553247-A352-4503-9980-BEEAFA158006}"/>
              </a:ext>
            </a:extLst>
          </p:cNvPr>
          <p:cNvSpPr>
            <a:spLocks noGrp="1"/>
          </p:cNvSpPr>
          <p:nvPr>
            <p:ph type="sldNum" sz="quarter" idx="12"/>
          </p:nvPr>
        </p:nvSpPr>
        <p:spPr/>
        <p:txBody>
          <a:bodyPr/>
          <a:lstStyle/>
          <a:p>
            <a:fld id="{188BBDFE-764C-42E2-AD11-850F38D3D522}" type="slidenum">
              <a:rPr lang="zh-CN" altLang="en-US" smtClean="0"/>
              <a:t>8</a:t>
            </a:fld>
            <a:endParaRPr lang="zh-CN" altLang="en-US"/>
          </a:p>
        </p:txBody>
      </p:sp>
    </p:spTree>
    <p:extLst>
      <p:ext uri="{BB962C8B-B14F-4D97-AF65-F5344CB8AC3E}">
        <p14:creationId xmlns:p14="http://schemas.microsoft.com/office/powerpoint/2010/main" val="143614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1EE63270-DA06-4EB3-8666-5DA8653DACE5}"/>
              </a:ext>
            </a:extLst>
          </p:cNvPr>
          <p:cNvSpPr>
            <a:spLocks noGrp="1"/>
          </p:cNvSpPr>
          <p:nvPr>
            <p:ph type="sldNum" sz="quarter" idx="12"/>
          </p:nvPr>
        </p:nvSpPr>
        <p:spPr/>
        <p:txBody>
          <a:bodyPr/>
          <a:lstStyle/>
          <a:p>
            <a:fld id="{188BBDFE-764C-42E2-AD11-850F38D3D522}" type="slidenum">
              <a:rPr lang="zh-CN" altLang="en-US" smtClean="0"/>
              <a:t>9</a:t>
            </a:fld>
            <a:endParaRPr lang="zh-CN" altLang="en-US"/>
          </a:p>
        </p:txBody>
      </p:sp>
      <p:sp>
        <p:nvSpPr>
          <p:cNvPr id="8" name="文本框 7">
            <a:extLst>
              <a:ext uri="{FF2B5EF4-FFF2-40B4-BE49-F238E27FC236}">
                <a16:creationId xmlns:a16="http://schemas.microsoft.com/office/drawing/2014/main" id="{F75E8AB1-B55F-4161-B375-7246DDD42769}"/>
              </a:ext>
            </a:extLst>
          </p:cNvPr>
          <p:cNvSpPr txBox="1"/>
          <p:nvPr/>
        </p:nvSpPr>
        <p:spPr>
          <a:xfrm>
            <a:off x="78377" y="0"/>
            <a:ext cx="1620957"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机器学习</a:t>
            </a:r>
          </a:p>
        </p:txBody>
      </p:sp>
      <p:sp>
        <p:nvSpPr>
          <p:cNvPr id="10" name="矩形: 圆角 9">
            <a:extLst>
              <a:ext uri="{FF2B5EF4-FFF2-40B4-BE49-F238E27FC236}">
                <a16:creationId xmlns:a16="http://schemas.microsoft.com/office/drawing/2014/main" id="{4A948D92-D112-4028-A160-1ED82E50BBC7}"/>
              </a:ext>
            </a:extLst>
          </p:cNvPr>
          <p:cNvSpPr/>
          <p:nvPr/>
        </p:nvSpPr>
        <p:spPr>
          <a:xfrm>
            <a:off x="95250" y="3088972"/>
            <a:ext cx="1315540" cy="5232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机器学习</a:t>
            </a:r>
          </a:p>
        </p:txBody>
      </p:sp>
      <p:sp>
        <p:nvSpPr>
          <p:cNvPr id="11" name="矩形: 圆角 10">
            <a:extLst>
              <a:ext uri="{FF2B5EF4-FFF2-40B4-BE49-F238E27FC236}">
                <a16:creationId xmlns:a16="http://schemas.microsoft.com/office/drawing/2014/main" id="{158A3203-5FF0-42C7-8C9B-5617AFD1B264}"/>
              </a:ext>
            </a:extLst>
          </p:cNvPr>
          <p:cNvSpPr/>
          <p:nvPr/>
        </p:nvSpPr>
        <p:spPr>
          <a:xfrm>
            <a:off x="1702855" y="6230993"/>
            <a:ext cx="1523668" cy="384961"/>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sp>
        <p:nvSpPr>
          <p:cNvPr id="16" name="矩形: 圆角 15">
            <a:extLst>
              <a:ext uri="{FF2B5EF4-FFF2-40B4-BE49-F238E27FC236}">
                <a16:creationId xmlns:a16="http://schemas.microsoft.com/office/drawing/2014/main" id="{F169018A-22BC-47E3-BC1A-7EA1FBAFA92D}"/>
              </a:ext>
            </a:extLst>
          </p:cNvPr>
          <p:cNvSpPr/>
          <p:nvPr/>
        </p:nvSpPr>
        <p:spPr>
          <a:xfrm>
            <a:off x="1702855" y="764095"/>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监督学习</a:t>
            </a:r>
          </a:p>
        </p:txBody>
      </p:sp>
      <p:sp>
        <p:nvSpPr>
          <p:cNvPr id="17" name="矩形: 圆角 16">
            <a:extLst>
              <a:ext uri="{FF2B5EF4-FFF2-40B4-BE49-F238E27FC236}">
                <a16:creationId xmlns:a16="http://schemas.microsoft.com/office/drawing/2014/main" id="{7C407B5A-77DE-413B-9147-CBE97D14D92A}"/>
              </a:ext>
            </a:extLst>
          </p:cNvPr>
          <p:cNvSpPr/>
          <p:nvPr/>
        </p:nvSpPr>
        <p:spPr>
          <a:xfrm>
            <a:off x="1702855" y="4125641"/>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非监督学习</a:t>
            </a:r>
          </a:p>
        </p:txBody>
      </p:sp>
      <p:sp>
        <p:nvSpPr>
          <p:cNvPr id="18" name="矩形: 圆角 17">
            <a:extLst>
              <a:ext uri="{FF2B5EF4-FFF2-40B4-BE49-F238E27FC236}">
                <a16:creationId xmlns:a16="http://schemas.microsoft.com/office/drawing/2014/main" id="{3E87B94D-6E10-439D-93ED-6756D7F5D1D0}"/>
              </a:ext>
            </a:extLst>
          </p:cNvPr>
          <p:cNvSpPr/>
          <p:nvPr/>
        </p:nvSpPr>
        <p:spPr>
          <a:xfrm>
            <a:off x="1702855" y="5632247"/>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强化学习</a:t>
            </a:r>
          </a:p>
        </p:txBody>
      </p:sp>
      <p:sp>
        <p:nvSpPr>
          <p:cNvPr id="19" name="矩形: 圆角 18">
            <a:extLst>
              <a:ext uri="{FF2B5EF4-FFF2-40B4-BE49-F238E27FC236}">
                <a16:creationId xmlns:a16="http://schemas.microsoft.com/office/drawing/2014/main" id="{663B3386-8E0C-4B04-BC00-638614D73AA1}"/>
              </a:ext>
            </a:extLst>
          </p:cNvPr>
          <p:cNvSpPr/>
          <p:nvPr/>
        </p:nvSpPr>
        <p:spPr>
          <a:xfrm>
            <a:off x="3605678" y="764094"/>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决策树</a:t>
            </a:r>
          </a:p>
        </p:txBody>
      </p:sp>
      <p:sp>
        <p:nvSpPr>
          <p:cNvPr id="20" name="矩形: 圆角 19">
            <a:extLst>
              <a:ext uri="{FF2B5EF4-FFF2-40B4-BE49-F238E27FC236}">
                <a16:creationId xmlns:a16="http://schemas.microsoft.com/office/drawing/2014/main" id="{7D1CC629-7DB7-4988-BAAE-DA7F538F13B4}"/>
              </a:ext>
            </a:extLst>
          </p:cNvPr>
          <p:cNvSpPr/>
          <p:nvPr/>
        </p:nvSpPr>
        <p:spPr>
          <a:xfrm>
            <a:off x="3605678" y="1308380"/>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支持向量机</a:t>
            </a:r>
          </a:p>
        </p:txBody>
      </p:sp>
      <p:sp>
        <p:nvSpPr>
          <p:cNvPr id="21" name="矩形: 圆角 20">
            <a:extLst>
              <a:ext uri="{FF2B5EF4-FFF2-40B4-BE49-F238E27FC236}">
                <a16:creationId xmlns:a16="http://schemas.microsoft.com/office/drawing/2014/main" id="{A722BF64-97CE-43E3-AF5F-4D758469E6B2}"/>
              </a:ext>
            </a:extLst>
          </p:cNvPr>
          <p:cNvSpPr/>
          <p:nvPr/>
        </p:nvSpPr>
        <p:spPr>
          <a:xfrm>
            <a:off x="3605678" y="1852666"/>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神经网络</a:t>
            </a:r>
          </a:p>
        </p:txBody>
      </p:sp>
      <p:sp>
        <p:nvSpPr>
          <p:cNvPr id="22" name="矩形: 圆角 21">
            <a:extLst>
              <a:ext uri="{FF2B5EF4-FFF2-40B4-BE49-F238E27FC236}">
                <a16:creationId xmlns:a16="http://schemas.microsoft.com/office/drawing/2014/main" id="{E9F65802-85C7-474C-89B4-79B470CC5F93}"/>
              </a:ext>
            </a:extLst>
          </p:cNvPr>
          <p:cNvSpPr/>
          <p:nvPr/>
        </p:nvSpPr>
        <p:spPr>
          <a:xfrm>
            <a:off x="3605678" y="2396952"/>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贝叶斯分类</a:t>
            </a:r>
          </a:p>
        </p:txBody>
      </p:sp>
      <p:sp>
        <p:nvSpPr>
          <p:cNvPr id="23" name="矩形: 圆角 22">
            <a:extLst>
              <a:ext uri="{FF2B5EF4-FFF2-40B4-BE49-F238E27FC236}">
                <a16:creationId xmlns:a16="http://schemas.microsoft.com/office/drawing/2014/main" id="{D8213107-6D2C-41A8-8C57-6B669EAAC0B8}"/>
              </a:ext>
            </a:extLst>
          </p:cNvPr>
          <p:cNvSpPr/>
          <p:nvPr/>
        </p:nvSpPr>
        <p:spPr>
          <a:xfrm>
            <a:off x="3605678" y="2941238"/>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集成学习</a:t>
            </a:r>
          </a:p>
        </p:txBody>
      </p:sp>
      <p:sp>
        <p:nvSpPr>
          <p:cNvPr id="24" name="矩形: 圆角 23">
            <a:extLst>
              <a:ext uri="{FF2B5EF4-FFF2-40B4-BE49-F238E27FC236}">
                <a16:creationId xmlns:a16="http://schemas.microsoft.com/office/drawing/2014/main" id="{96025A98-7494-4CBF-8E81-F240161B4E8C}"/>
              </a:ext>
            </a:extLst>
          </p:cNvPr>
          <p:cNvSpPr/>
          <p:nvPr/>
        </p:nvSpPr>
        <p:spPr>
          <a:xfrm>
            <a:off x="3605678" y="3478599"/>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sp>
        <p:nvSpPr>
          <p:cNvPr id="25" name="矩形: 圆角 24">
            <a:extLst>
              <a:ext uri="{FF2B5EF4-FFF2-40B4-BE49-F238E27FC236}">
                <a16:creationId xmlns:a16="http://schemas.microsoft.com/office/drawing/2014/main" id="{4F18911F-0634-4928-B40D-A4BBDB737DB1}"/>
              </a:ext>
            </a:extLst>
          </p:cNvPr>
          <p:cNvSpPr/>
          <p:nvPr/>
        </p:nvSpPr>
        <p:spPr>
          <a:xfrm>
            <a:off x="3605678" y="4607205"/>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关联提取</a:t>
            </a:r>
          </a:p>
        </p:txBody>
      </p:sp>
      <p:sp>
        <p:nvSpPr>
          <p:cNvPr id="26" name="矩形: 圆角 25">
            <a:extLst>
              <a:ext uri="{FF2B5EF4-FFF2-40B4-BE49-F238E27FC236}">
                <a16:creationId xmlns:a16="http://schemas.microsoft.com/office/drawing/2014/main" id="{286852D7-83BB-4E55-B742-5D31AE7F5521}"/>
              </a:ext>
            </a:extLst>
          </p:cNvPr>
          <p:cNvSpPr/>
          <p:nvPr/>
        </p:nvSpPr>
        <p:spPr>
          <a:xfrm>
            <a:off x="3605678" y="4125640"/>
            <a:ext cx="1523668" cy="384961"/>
          </a:xfrm>
          <a:prstGeom prst="roundRect">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聚类</a:t>
            </a:r>
          </a:p>
        </p:txBody>
      </p:sp>
      <p:sp>
        <p:nvSpPr>
          <p:cNvPr id="27" name="矩形: 圆角 26">
            <a:extLst>
              <a:ext uri="{FF2B5EF4-FFF2-40B4-BE49-F238E27FC236}">
                <a16:creationId xmlns:a16="http://schemas.microsoft.com/office/drawing/2014/main" id="{CE42F579-61A9-4213-9865-D399E76CA383}"/>
              </a:ext>
            </a:extLst>
          </p:cNvPr>
          <p:cNvSpPr/>
          <p:nvPr/>
        </p:nvSpPr>
        <p:spPr>
          <a:xfrm>
            <a:off x="3605678" y="5101833"/>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sp>
        <p:nvSpPr>
          <p:cNvPr id="28" name="矩形: 圆角 27">
            <a:extLst>
              <a:ext uri="{FF2B5EF4-FFF2-40B4-BE49-F238E27FC236}">
                <a16:creationId xmlns:a16="http://schemas.microsoft.com/office/drawing/2014/main" id="{1AAACB03-BB45-4BBE-B83C-A404B1814A90}"/>
              </a:ext>
            </a:extLst>
          </p:cNvPr>
          <p:cNvSpPr/>
          <p:nvPr/>
        </p:nvSpPr>
        <p:spPr>
          <a:xfrm>
            <a:off x="3605678" y="5632247"/>
            <a:ext cx="1750093" cy="384961"/>
          </a:xfrm>
          <a:prstGeom prst="roundRect">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深度强化学习</a:t>
            </a:r>
          </a:p>
        </p:txBody>
      </p:sp>
      <p:sp>
        <p:nvSpPr>
          <p:cNvPr id="29" name="矩形: 圆角 28">
            <a:extLst>
              <a:ext uri="{FF2B5EF4-FFF2-40B4-BE49-F238E27FC236}">
                <a16:creationId xmlns:a16="http://schemas.microsoft.com/office/drawing/2014/main" id="{A2D9477A-9686-4726-91AB-98A5222259E4}"/>
              </a:ext>
            </a:extLst>
          </p:cNvPr>
          <p:cNvSpPr/>
          <p:nvPr/>
        </p:nvSpPr>
        <p:spPr>
          <a:xfrm>
            <a:off x="5377539" y="1308377"/>
            <a:ext cx="2577740"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前馈神经网络</a:t>
            </a:r>
          </a:p>
        </p:txBody>
      </p:sp>
      <p:sp>
        <p:nvSpPr>
          <p:cNvPr id="30" name="矩形: 圆角 29">
            <a:extLst>
              <a:ext uri="{FF2B5EF4-FFF2-40B4-BE49-F238E27FC236}">
                <a16:creationId xmlns:a16="http://schemas.microsoft.com/office/drawing/2014/main" id="{D86F4AC9-32DE-4B3F-803B-92BC7788E852}"/>
              </a:ext>
            </a:extLst>
          </p:cNvPr>
          <p:cNvSpPr/>
          <p:nvPr/>
        </p:nvSpPr>
        <p:spPr>
          <a:xfrm>
            <a:off x="5377540" y="1852662"/>
            <a:ext cx="2577740"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径向基函数神经网络</a:t>
            </a:r>
          </a:p>
        </p:txBody>
      </p:sp>
      <p:sp>
        <p:nvSpPr>
          <p:cNvPr id="31" name="矩形: 圆角 30">
            <a:extLst>
              <a:ext uri="{FF2B5EF4-FFF2-40B4-BE49-F238E27FC236}">
                <a16:creationId xmlns:a16="http://schemas.microsoft.com/office/drawing/2014/main" id="{DB2DB29F-4866-4800-B2E4-DEC8D781661A}"/>
              </a:ext>
            </a:extLst>
          </p:cNvPr>
          <p:cNvSpPr/>
          <p:nvPr/>
        </p:nvSpPr>
        <p:spPr>
          <a:xfrm>
            <a:off x="5377539" y="2396947"/>
            <a:ext cx="2577739"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深度神经网络</a:t>
            </a:r>
          </a:p>
        </p:txBody>
      </p:sp>
      <p:sp>
        <p:nvSpPr>
          <p:cNvPr id="32" name="矩形: 圆角 31">
            <a:extLst>
              <a:ext uri="{FF2B5EF4-FFF2-40B4-BE49-F238E27FC236}">
                <a16:creationId xmlns:a16="http://schemas.microsoft.com/office/drawing/2014/main" id="{5DA74F61-CB57-4EA1-B03F-18860C01A2F4}"/>
              </a:ext>
            </a:extLst>
          </p:cNvPr>
          <p:cNvSpPr/>
          <p:nvPr/>
        </p:nvSpPr>
        <p:spPr>
          <a:xfrm>
            <a:off x="5377540" y="2896488"/>
            <a:ext cx="257773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cxnSp>
        <p:nvCxnSpPr>
          <p:cNvPr id="33" name="直接箭头连接符 32">
            <a:extLst>
              <a:ext uri="{FF2B5EF4-FFF2-40B4-BE49-F238E27FC236}">
                <a16:creationId xmlns:a16="http://schemas.microsoft.com/office/drawing/2014/main" id="{5F48C054-17B1-4BD7-8FF5-3AB556F222A7}"/>
              </a:ext>
            </a:extLst>
          </p:cNvPr>
          <p:cNvCxnSpPr>
            <a:stCxn id="10" idx="3"/>
            <a:endCxn id="16" idx="1"/>
          </p:cNvCxnSpPr>
          <p:nvPr/>
        </p:nvCxnSpPr>
        <p:spPr>
          <a:xfrm flipV="1">
            <a:off x="1410790" y="956576"/>
            <a:ext cx="292065" cy="23940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DF7B6590-A130-495B-9DAA-62CB1FA122FB}"/>
              </a:ext>
            </a:extLst>
          </p:cNvPr>
          <p:cNvCxnSpPr>
            <a:cxnSpLocks/>
            <a:stCxn id="10" idx="3"/>
            <a:endCxn id="17" idx="1"/>
          </p:cNvCxnSpPr>
          <p:nvPr/>
        </p:nvCxnSpPr>
        <p:spPr>
          <a:xfrm>
            <a:off x="1410790" y="3350583"/>
            <a:ext cx="292065" cy="967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3574EB47-0864-45CC-99BF-4AB9FED7DC62}"/>
              </a:ext>
            </a:extLst>
          </p:cNvPr>
          <p:cNvCxnSpPr>
            <a:cxnSpLocks/>
            <a:stCxn id="10" idx="3"/>
            <a:endCxn id="18" idx="1"/>
          </p:cNvCxnSpPr>
          <p:nvPr/>
        </p:nvCxnSpPr>
        <p:spPr>
          <a:xfrm>
            <a:off x="1410790" y="3350583"/>
            <a:ext cx="292065" cy="2474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BC0BB514-640A-4048-8BCC-FA6E673C533A}"/>
              </a:ext>
            </a:extLst>
          </p:cNvPr>
          <p:cNvCxnSpPr>
            <a:cxnSpLocks/>
            <a:stCxn id="10" idx="3"/>
            <a:endCxn id="11" idx="1"/>
          </p:cNvCxnSpPr>
          <p:nvPr/>
        </p:nvCxnSpPr>
        <p:spPr>
          <a:xfrm>
            <a:off x="1410790" y="3350583"/>
            <a:ext cx="292065" cy="3072891"/>
          </a:xfrm>
          <a:prstGeom prst="straightConnector1">
            <a:avLst/>
          </a:prstGeom>
          <a:ln>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64F40098-FD4D-4FE1-98A5-356182D9D768}"/>
              </a:ext>
            </a:extLst>
          </p:cNvPr>
          <p:cNvCxnSpPr>
            <a:cxnSpLocks/>
            <a:stCxn id="16" idx="3"/>
            <a:endCxn id="19" idx="1"/>
          </p:cNvCxnSpPr>
          <p:nvPr/>
        </p:nvCxnSpPr>
        <p:spPr>
          <a:xfrm flipV="1">
            <a:off x="3226523" y="956575"/>
            <a:ext cx="379155" cy="1"/>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DF7D7A75-2443-45AC-B8BA-D3D7A75D475C}"/>
              </a:ext>
            </a:extLst>
          </p:cNvPr>
          <p:cNvCxnSpPr>
            <a:cxnSpLocks/>
            <a:stCxn id="16" idx="3"/>
            <a:endCxn id="20" idx="1"/>
          </p:cNvCxnSpPr>
          <p:nvPr/>
        </p:nvCxnSpPr>
        <p:spPr>
          <a:xfrm>
            <a:off x="3226523" y="956576"/>
            <a:ext cx="379155" cy="544285"/>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8CBFF567-856D-4C61-AC9A-681CA36F4856}"/>
              </a:ext>
            </a:extLst>
          </p:cNvPr>
          <p:cNvCxnSpPr>
            <a:cxnSpLocks/>
            <a:stCxn id="16" idx="3"/>
            <a:endCxn id="21" idx="1"/>
          </p:cNvCxnSpPr>
          <p:nvPr/>
        </p:nvCxnSpPr>
        <p:spPr>
          <a:xfrm>
            <a:off x="3226523" y="956576"/>
            <a:ext cx="379155" cy="1088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AF5349A2-F485-4DD3-B22D-F2B7322921E7}"/>
              </a:ext>
            </a:extLst>
          </p:cNvPr>
          <p:cNvCxnSpPr>
            <a:cxnSpLocks/>
            <a:stCxn id="16" idx="3"/>
            <a:endCxn id="22" idx="1"/>
          </p:cNvCxnSpPr>
          <p:nvPr/>
        </p:nvCxnSpPr>
        <p:spPr>
          <a:xfrm>
            <a:off x="3226523" y="956576"/>
            <a:ext cx="379155" cy="1632857"/>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504CEA4B-2B49-461E-8FD1-B865C5C9280B}"/>
              </a:ext>
            </a:extLst>
          </p:cNvPr>
          <p:cNvCxnSpPr>
            <a:cxnSpLocks/>
            <a:stCxn id="16" idx="3"/>
            <a:endCxn id="23" idx="1"/>
          </p:cNvCxnSpPr>
          <p:nvPr/>
        </p:nvCxnSpPr>
        <p:spPr>
          <a:xfrm>
            <a:off x="3226523" y="956576"/>
            <a:ext cx="379155" cy="2177143"/>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F13363AA-25C5-4D8D-84B0-8657344E2A39}"/>
              </a:ext>
            </a:extLst>
          </p:cNvPr>
          <p:cNvCxnSpPr>
            <a:cxnSpLocks/>
            <a:stCxn id="16" idx="3"/>
            <a:endCxn id="24" idx="1"/>
          </p:cNvCxnSpPr>
          <p:nvPr/>
        </p:nvCxnSpPr>
        <p:spPr>
          <a:xfrm>
            <a:off x="3226523" y="956576"/>
            <a:ext cx="379155" cy="2714504"/>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接箭头连接符 60">
            <a:extLst>
              <a:ext uri="{FF2B5EF4-FFF2-40B4-BE49-F238E27FC236}">
                <a16:creationId xmlns:a16="http://schemas.microsoft.com/office/drawing/2014/main" id="{5CE22CC7-9825-4367-BF9B-E4A2A7B6A025}"/>
              </a:ext>
            </a:extLst>
          </p:cNvPr>
          <p:cNvCxnSpPr>
            <a:cxnSpLocks/>
            <a:stCxn id="17" idx="3"/>
          </p:cNvCxnSpPr>
          <p:nvPr/>
        </p:nvCxnSpPr>
        <p:spPr>
          <a:xfrm>
            <a:off x="3226523" y="4318122"/>
            <a:ext cx="4963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BB17CC0F-A371-4916-80A1-BD53A3B9F8AA}"/>
              </a:ext>
            </a:extLst>
          </p:cNvPr>
          <p:cNvCxnSpPr>
            <a:cxnSpLocks/>
            <a:stCxn id="17" idx="3"/>
            <a:endCxn id="25" idx="1"/>
          </p:cNvCxnSpPr>
          <p:nvPr/>
        </p:nvCxnSpPr>
        <p:spPr>
          <a:xfrm>
            <a:off x="3226523" y="4318122"/>
            <a:ext cx="379155" cy="481564"/>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接箭头连接符 66">
            <a:extLst>
              <a:ext uri="{FF2B5EF4-FFF2-40B4-BE49-F238E27FC236}">
                <a16:creationId xmlns:a16="http://schemas.microsoft.com/office/drawing/2014/main" id="{E5A1889F-E40C-45DE-AEC9-B131A24D4F10}"/>
              </a:ext>
            </a:extLst>
          </p:cNvPr>
          <p:cNvCxnSpPr>
            <a:cxnSpLocks/>
            <a:stCxn id="17" idx="3"/>
            <a:endCxn id="27" idx="1"/>
          </p:cNvCxnSpPr>
          <p:nvPr/>
        </p:nvCxnSpPr>
        <p:spPr>
          <a:xfrm>
            <a:off x="3226523" y="4318122"/>
            <a:ext cx="379155" cy="976192"/>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69">
            <a:extLst>
              <a:ext uri="{FF2B5EF4-FFF2-40B4-BE49-F238E27FC236}">
                <a16:creationId xmlns:a16="http://schemas.microsoft.com/office/drawing/2014/main" id="{7C4F4AF4-C6F6-4122-B628-8DE864CC0C58}"/>
              </a:ext>
            </a:extLst>
          </p:cNvPr>
          <p:cNvCxnSpPr>
            <a:cxnSpLocks/>
            <a:stCxn id="18" idx="3"/>
            <a:endCxn id="28" idx="1"/>
          </p:cNvCxnSpPr>
          <p:nvPr/>
        </p:nvCxnSpPr>
        <p:spPr>
          <a:xfrm>
            <a:off x="3226523" y="5824728"/>
            <a:ext cx="3791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矩形: 圆角 72">
            <a:extLst>
              <a:ext uri="{FF2B5EF4-FFF2-40B4-BE49-F238E27FC236}">
                <a16:creationId xmlns:a16="http://schemas.microsoft.com/office/drawing/2014/main" id="{E90C5CF3-7D99-4131-AB0A-5D19A3619853}"/>
              </a:ext>
            </a:extLst>
          </p:cNvPr>
          <p:cNvSpPr/>
          <p:nvPr/>
        </p:nvSpPr>
        <p:spPr>
          <a:xfrm>
            <a:off x="8159653" y="411918"/>
            <a:ext cx="3893279" cy="720987"/>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b="1" dirty="0">
                <a:solidFill>
                  <a:schemeClr val="bg1"/>
                </a:solidFill>
              </a:rPr>
              <a:t>参数多，可以表征复杂的模型</a:t>
            </a:r>
          </a:p>
        </p:txBody>
      </p:sp>
      <p:cxnSp>
        <p:nvCxnSpPr>
          <p:cNvPr id="75" name="直接箭头连接符 74">
            <a:extLst>
              <a:ext uri="{FF2B5EF4-FFF2-40B4-BE49-F238E27FC236}">
                <a16:creationId xmlns:a16="http://schemas.microsoft.com/office/drawing/2014/main" id="{9457D68B-90AB-4504-8BEC-4C48CB088B6D}"/>
              </a:ext>
            </a:extLst>
          </p:cNvPr>
          <p:cNvCxnSpPr>
            <a:stCxn id="21" idx="3"/>
            <a:endCxn id="29" idx="1"/>
          </p:cNvCxnSpPr>
          <p:nvPr/>
        </p:nvCxnSpPr>
        <p:spPr>
          <a:xfrm flipV="1">
            <a:off x="5129346" y="1500858"/>
            <a:ext cx="248193" cy="5442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9683ED44-FB22-49E4-A1E6-9092FFB92AB2}"/>
              </a:ext>
            </a:extLst>
          </p:cNvPr>
          <p:cNvCxnSpPr>
            <a:cxnSpLocks/>
            <a:stCxn id="21" idx="3"/>
            <a:endCxn id="30" idx="1"/>
          </p:cNvCxnSpPr>
          <p:nvPr/>
        </p:nvCxnSpPr>
        <p:spPr>
          <a:xfrm flipV="1">
            <a:off x="5129346" y="2045143"/>
            <a:ext cx="248194" cy="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78">
            <a:extLst>
              <a:ext uri="{FF2B5EF4-FFF2-40B4-BE49-F238E27FC236}">
                <a16:creationId xmlns:a16="http://schemas.microsoft.com/office/drawing/2014/main" id="{FF595286-D548-49AA-A0EF-912CDD4F67C2}"/>
              </a:ext>
            </a:extLst>
          </p:cNvPr>
          <p:cNvCxnSpPr>
            <a:cxnSpLocks/>
            <a:stCxn id="21" idx="3"/>
            <a:endCxn id="31" idx="1"/>
          </p:cNvCxnSpPr>
          <p:nvPr/>
        </p:nvCxnSpPr>
        <p:spPr>
          <a:xfrm>
            <a:off x="5129346" y="2045147"/>
            <a:ext cx="248193" cy="544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466C3CBA-DE48-4632-A6FF-E5687451BAB5}"/>
              </a:ext>
            </a:extLst>
          </p:cNvPr>
          <p:cNvCxnSpPr>
            <a:cxnSpLocks/>
            <a:stCxn id="21" idx="3"/>
            <a:endCxn id="32" idx="1"/>
          </p:cNvCxnSpPr>
          <p:nvPr/>
        </p:nvCxnSpPr>
        <p:spPr>
          <a:xfrm>
            <a:off x="5129346" y="2045147"/>
            <a:ext cx="248194" cy="1043822"/>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接箭头连接符 86">
            <a:extLst>
              <a:ext uri="{FF2B5EF4-FFF2-40B4-BE49-F238E27FC236}">
                <a16:creationId xmlns:a16="http://schemas.microsoft.com/office/drawing/2014/main" id="{F20AF71D-3FB9-42C1-B60D-E3221B5CAED8}"/>
              </a:ext>
            </a:extLst>
          </p:cNvPr>
          <p:cNvCxnSpPr>
            <a:cxnSpLocks/>
            <a:stCxn id="21" idx="3"/>
            <a:endCxn id="73" idx="1"/>
          </p:cNvCxnSpPr>
          <p:nvPr/>
        </p:nvCxnSpPr>
        <p:spPr>
          <a:xfrm flipV="1">
            <a:off x="5129346" y="772412"/>
            <a:ext cx="3030307" cy="1272735"/>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8" name="矩形: 圆角 87">
            <a:extLst>
              <a:ext uri="{FF2B5EF4-FFF2-40B4-BE49-F238E27FC236}">
                <a16:creationId xmlns:a16="http://schemas.microsoft.com/office/drawing/2014/main" id="{9FA91052-35C1-4233-A8A3-0C44C97634AA}"/>
              </a:ext>
            </a:extLst>
          </p:cNvPr>
          <p:cNvSpPr/>
          <p:nvPr/>
        </p:nvSpPr>
        <p:spPr>
          <a:xfrm>
            <a:off x="5377539" y="3498623"/>
            <a:ext cx="1297581"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原型聚类</a:t>
            </a:r>
          </a:p>
        </p:txBody>
      </p:sp>
      <p:sp>
        <p:nvSpPr>
          <p:cNvPr id="89" name="矩形: 圆角 88">
            <a:extLst>
              <a:ext uri="{FF2B5EF4-FFF2-40B4-BE49-F238E27FC236}">
                <a16:creationId xmlns:a16="http://schemas.microsoft.com/office/drawing/2014/main" id="{D89C34CB-54B6-4650-9758-080BDC9A66DA}"/>
              </a:ext>
            </a:extLst>
          </p:cNvPr>
          <p:cNvSpPr/>
          <p:nvPr/>
        </p:nvSpPr>
        <p:spPr>
          <a:xfrm>
            <a:off x="5381888" y="3986720"/>
            <a:ext cx="1297581"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密度聚类</a:t>
            </a:r>
          </a:p>
        </p:txBody>
      </p:sp>
      <p:sp>
        <p:nvSpPr>
          <p:cNvPr id="90" name="矩形: 圆角 89">
            <a:extLst>
              <a:ext uri="{FF2B5EF4-FFF2-40B4-BE49-F238E27FC236}">
                <a16:creationId xmlns:a16="http://schemas.microsoft.com/office/drawing/2014/main" id="{3E698EE7-C568-4286-A74F-3E4C9D5EB130}"/>
              </a:ext>
            </a:extLst>
          </p:cNvPr>
          <p:cNvSpPr/>
          <p:nvPr/>
        </p:nvSpPr>
        <p:spPr>
          <a:xfrm>
            <a:off x="5368827" y="4474815"/>
            <a:ext cx="1297581" cy="384961"/>
          </a:xfrm>
          <a:prstGeom prst="roundRect">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层次聚类</a:t>
            </a:r>
          </a:p>
        </p:txBody>
      </p:sp>
      <p:cxnSp>
        <p:nvCxnSpPr>
          <p:cNvPr id="91" name="直接箭头连接符 90">
            <a:extLst>
              <a:ext uri="{FF2B5EF4-FFF2-40B4-BE49-F238E27FC236}">
                <a16:creationId xmlns:a16="http://schemas.microsoft.com/office/drawing/2014/main" id="{37DE6B0B-CF20-46D7-8983-12CEEE95E1AF}"/>
              </a:ext>
            </a:extLst>
          </p:cNvPr>
          <p:cNvCxnSpPr>
            <a:cxnSpLocks/>
            <a:stCxn id="26" idx="3"/>
            <a:endCxn id="88" idx="1"/>
          </p:cNvCxnSpPr>
          <p:nvPr/>
        </p:nvCxnSpPr>
        <p:spPr>
          <a:xfrm flipV="1">
            <a:off x="5129346" y="3691104"/>
            <a:ext cx="248193" cy="627017"/>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6C062E90-5F65-4B04-A382-B0B5D304C7D1}"/>
              </a:ext>
            </a:extLst>
          </p:cNvPr>
          <p:cNvCxnSpPr>
            <a:cxnSpLocks/>
            <a:stCxn id="26" idx="3"/>
            <a:endCxn id="89" idx="1"/>
          </p:cNvCxnSpPr>
          <p:nvPr/>
        </p:nvCxnSpPr>
        <p:spPr>
          <a:xfrm flipV="1">
            <a:off x="5129346" y="4179201"/>
            <a:ext cx="252542" cy="13892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接箭头连接符 98">
            <a:extLst>
              <a:ext uri="{FF2B5EF4-FFF2-40B4-BE49-F238E27FC236}">
                <a16:creationId xmlns:a16="http://schemas.microsoft.com/office/drawing/2014/main" id="{9A0373AD-3A63-497B-8214-2FA72E4CE3AD}"/>
              </a:ext>
            </a:extLst>
          </p:cNvPr>
          <p:cNvCxnSpPr>
            <a:stCxn id="26" idx="3"/>
            <a:endCxn id="90" idx="1"/>
          </p:cNvCxnSpPr>
          <p:nvPr/>
        </p:nvCxnSpPr>
        <p:spPr>
          <a:xfrm>
            <a:off x="5129346" y="4318121"/>
            <a:ext cx="239481" cy="349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2" name="矩形: 圆角 101">
            <a:extLst>
              <a:ext uri="{FF2B5EF4-FFF2-40B4-BE49-F238E27FC236}">
                <a16:creationId xmlns:a16="http://schemas.microsoft.com/office/drawing/2014/main" id="{B4CE0B3F-7308-4041-B97A-928D6832B2F9}"/>
              </a:ext>
            </a:extLst>
          </p:cNvPr>
          <p:cNvSpPr/>
          <p:nvPr/>
        </p:nvSpPr>
        <p:spPr>
          <a:xfrm>
            <a:off x="8159655" y="1348082"/>
            <a:ext cx="3893279" cy="1220467"/>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可将低纬数据转换到高维空间，在高维空间内更易找到分割数据的超平面</a:t>
            </a:r>
          </a:p>
        </p:txBody>
      </p:sp>
      <p:sp>
        <p:nvSpPr>
          <p:cNvPr id="103" name="矩形: 圆角 102">
            <a:extLst>
              <a:ext uri="{FF2B5EF4-FFF2-40B4-BE49-F238E27FC236}">
                <a16:creationId xmlns:a16="http://schemas.microsoft.com/office/drawing/2014/main" id="{F2ACBFE4-A1B0-4613-96E8-96489B812F50}"/>
              </a:ext>
            </a:extLst>
          </p:cNvPr>
          <p:cNvSpPr/>
          <p:nvPr/>
        </p:nvSpPr>
        <p:spPr>
          <a:xfrm>
            <a:off x="8159654" y="2748802"/>
            <a:ext cx="3893279" cy="728065"/>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相对普通神经网络具备更复杂的结构，具有更强的结构表征能力</a:t>
            </a:r>
          </a:p>
        </p:txBody>
      </p:sp>
      <p:cxnSp>
        <p:nvCxnSpPr>
          <p:cNvPr id="105" name="直接箭头连接符 104">
            <a:extLst>
              <a:ext uri="{FF2B5EF4-FFF2-40B4-BE49-F238E27FC236}">
                <a16:creationId xmlns:a16="http://schemas.microsoft.com/office/drawing/2014/main" id="{484F1503-EE48-41FF-9D7E-62F26B484F17}"/>
              </a:ext>
            </a:extLst>
          </p:cNvPr>
          <p:cNvCxnSpPr>
            <a:cxnSpLocks/>
            <a:stCxn id="30" idx="3"/>
            <a:endCxn id="102" idx="1"/>
          </p:cNvCxnSpPr>
          <p:nvPr/>
        </p:nvCxnSpPr>
        <p:spPr>
          <a:xfrm flipV="1">
            <a:off x="7955280" y="1958316"/>
            <a:ext cx="204375" cy="86827"/>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接箭头连接符 106">
            <a:extLst>
              <a:ext uri="{FF2B5EF4-FFF2-40B4-BE49-F238E27FC236}">
                <a16:creationId xmlns:a16="http://schemas.microsoft.com/office/drawing/2014/main" id="{8B64FC74-9E61-4D36-AEA2-93CF5763430B}"/>
              </a:ext>
            </a:extLst>
          </p:cNvPr>
          <p:cNvCxnSpPr>
            <a:cxnSpLocks/>
            <a:stCxn id="31" idx="3"/>
            <a:endCxn id="103" idx="1"/>
          </p:cNvCxnSpPr>
          <p:nvPr/>
        </p:nvCxnSpPr>
        <p:spPr>
          <a:xfrm>
            <a:off x="7955278" y="2589428"/>
            <a:ext cx="204376" cy="523407"/>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5" name="矩形: 圆角 114">
            <a:extLst>
              <a:ext uri="{FF2B5EF4-FFF2-40B4-BE49-F238E27FC236}">
                <a16:creationId xmlns:a16="http://schemas.microsoft.com/office/drawing/2014/main" id="{08AB5FA9-26CA-4BAC-93E8-B9CDDA921312}"/>
              </a:ext>
            </a:extLst>
          </p:cNvPr>
          <p:cNvSpPr/>
          <p:nvPr/>
        </p:nvSpPr>
        <p:spPr>
          <a:xfrm>
            <a:off x="5377539" y="4992166"/>
            <a:ext cx="1297581"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cxnSp>
        <p:nvCxnSpPr>
          <p:cNvPr id="116" name="直接箭头连接符 115">
            <a:extLst>
              <a:ext uri="{FF2B5EF4-FFF2-40B4-BE49-F238E27FC236}">
                <a16:creationId xmlns:a16="http://schemas.microsoft.com/office/drawing/2014/main" id="{41096781-17FE-4839-BEF6-F7C83B6F768B}"/>
              </a:ext>
            </a:extLst>
          </p:cNvPr>
          <p:cNvCxnSpPr>
            <a:cxnSpLocks/>
            <a:stCxn id="26" idx="3"/>
            <a:endCxn id="115" idx="1"/>
          </p:cNvCxnSpPr>
          <p:nvPr/>
        </p:nvCxnSpPr>
        <p:spPr>
          <a:xfrm>
            <a:off x="5129346" y="4318121"/>
            <a:ext cx="248193" cy="866526"/>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9" name="矩形: 圆角 118">
            <a:extLst>
              <a:ext uri="{FF2B5EF4-FFF2-40B4-BE49-F238E27FC236}">
                <a16:creationId xmlns:a16="http://schemas.microsoft.com/office/drawing/2014/main" id="{B97E8264-941E-447D-8942-336829F395B6}"/>
              </a:ext>
            </a:extLst>
          </p:cNvPr>
          <p:cNvSpPr/>
          <p:nvPr/>
        </p:nvSpPr>
        <p:spPr>
          <a:xfrm>
            <a:off x="8159654" y="4303262"/>
            <a:ext cx="3893279" cy="728065"/>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能根据数据之间的相似度，将数据划分到不同的组别之中</a:t>
            </a:r>
          </a:p>
        </p:txBody>
      </p:sp>
      <p:cxnSp>
        <p:nvCxnSpPr>
          <p:cNvPr id="120" name="直接箭头连接符 119">
            <a:extLst>
              <a:ext uri="{FF2B5EF4-FFF2-40B4-BE49-F238E27FC236}">
                <a16:creationId xmlns:a16="http://schemas.microsoft.com/office/drawing/2014/main" id="{0D3570C9-1EFB-49CD-9B00-D1ECBB84BCD2}"/>
              </a:ext>
            </a:extLst>
          </p:cNvPr>
          <p:cNvCxnSpPr>
            <a:cxnSpLocks/>
            <a:stCxn id="90" idx="3"/>
            <a:endCxn id="119" idx="1"/>
          </p:cNvCxnSpPr>
          <p:nvPr/>
        </p:nvCxnSpPr>
        <p:spPr>
          <a:xfrm flipV="1">
            <a:off x="6666408" y="4667295"/>
            <a:ext cx="1493246" cy="1"/>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4" name="矩形: 圆角 123">
            <a:extLst>
              <a:ext uri="{FF2B5EF4-FFF2-40B4-BE49-F238E27FC236}">
                <a16:creationId xmlns:a16="http://schemas.microsoft.com/office/drawing/2014/main" id="{21AF4CF3-E9AB-4ACA-9473-91E1DA15C12B}"/>
              </a:ext>
            </a:extLst>
          </p:cNvPr>
          <p:cNvSpPr/>
          <p:nvPr/>
        </p:nvSpPr>
        <p:spPr>
          <a:xfrm>
            <a:off x="8159654" y="5340398"/>
            <a:ext cx="3893279" cy="956479"/>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通过最大化智能体从环境中获得的累计奖赏值，以学习到完成目标的最优策略</a:t>
            </a:r>
          </a:p>
        </p:txBody>
      </p:sp>
      <p:cxnSp>
        <p:nvCxnSpPr>
          <p:cNvPr id="125" name="直接箭头连接符 124">
            <a:extLst>
              <a:ext uri="{FF2B5EF4-FFF2-40B4-BE49-F238E27FC236}">
                <a16:creationId xmlns:a16="http://schemas.microsoft.com/office/drawing/2014/main" id="{27508260-0F05-444C-8E85-4D5BC69EB901}"/>
              </a:ext>
            </a:extLst>
          </p:cNvPr>
          <p:cNvCxnSpPr>
            <a:cxnSpLocks/>
            <a:stCxn id="28" idx="3"/>
            <a:endCxn id="124" idx="1"/>
          </p:cNvCxnSpPr>
          <p:nvPr/>
        </p:nvCxnSpPr>
        <p:spPr>
          <a:xfrm flipV="1">
            <a:off x="5355771" y="5818638"/>
            <a:ext cx="2803883" cy="6090"/>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228483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gn="l">
          <a:defRPr sz="2000" dirty="0">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2852</TotalTime>
  <Words>3516</Words>
  <Application>Microsoft Office PowerPoint</Application>
  <PresentationFormat>宽屏</PresentationFormat>
  <Paragraphs>475</Paragraphs>
  <Slides>30</Slides>
  <Notes>3</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30</vt:i4>
      </vt:variant>
    </vt:vector>
  </HeadingPairs>
  <TitlesOfParts>
    <vt:vector size="37" baseType="lpstr">
      <vt:lpstr>等线</vt:lpstr>
      <vt:lpstr>等线 Light</vt:lpstr>
      <vt:lpstr>微软雅黑</vt:lpstr>
      <vt:lpstr>Arial</vt:lpstr>
      <vt:lpstr>Cambria Math</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Caesar</cp:lastModifiedBy>
  <cp:revision>675</cp:revision>
  <dcterms:created xsi:type="dcterms:W3CDTF">2018-07-17T03:32:38Z</dcterms:created>
  <dcterms:modified xsi:type="dcterms:W3CDTF">2018-07-19T18:11:03Z</dcterms:modified>
</cp:coreProperties>
</file>

<file path=docProps/thumbnail.jpeg>
</file>